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59" r:id="rId3"/>
    <p:sldId id="345" r:id="rId4"/>
    <p:sldId id="293" r:id="rId5"/>
    <p:sldId id="336" r:id="rId6"/>
    <p:sldId id="286" r:id="rId7"/>
    <p:sldId id="333" r:id="rId8"/>
    <p:sldId id="271" r:id="rId9"/>
    <p:sldId id="326" r:id="rId10"/>
    <p:sldId id="325" r:id="rId11"/>
    <p:sldId id="319" r:id="rId12"/>
    <p:sldId id="318" r:id="rId13"/>
    <p:sldId id="335" r:id="rId14"/>
    <p:sldId id="332" r:id="rId15"/>
    <p:sldId id="273" r:id="rId16"/>
    <p:sldId id="351" r:id="rId17"/>
    <p:sldId id="354" r:id="rId18"/>
    <p:sldId id="323" r:id="rId19"/>
    <p:sldId id="348" r:id="rId20"/>
    <p:sldId id="337" r:id="rId21"/>
    <p:sldId id="340" r:id="rId22"/>
    <p:sldId id="352" r:id="rId23"/>
    <p:sldId id="342" r:id="rId24"/>
    <p:sldId id="353" r:id="rId25"/>
    <p:sldId id="349" r:id="rId26"/>
    <p:sldId id="338" r:id="rId27"/>
    <p:sldId id="347" r:id="rId28"/>
    <p:sldId id="344" r:id="rId29"/>
    <p:sldId id="355" r:id="rId30"/>
    <p:sldId id="356" r:id="rId31"/>
    <p:sldId id="334" r:id="rId32"/>
    <p:sldId id="327" r:id="rId33"/>
    <p:sldId id="317" r:id="rId34"/>
    <p:sldId id="316" r:id="rId35"/>
    <p:sldId id="309" r:id="rId36"/>
    <p:sldId id="257" r:id="rId37"/>
    <p:sldId id="360" r:id="rId38"/>
  </p:sldIdLst>
  <p:sldSz cx="9144000" cy="6858000" type="screen4x3"/>
  <p:notesSz cx="6875463" cy="100028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8029"/>
    <a:srgbClr val="FF7E29"/>
    <a:srgbClr val="008000"/>
    <a:srgbClr val="FF9429"/>
    <a:srgbClr val="BC0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-124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C6342-E1F1-4C9E-9803-EEFD2DBF5585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FAFEF-CB2A-4E7E-B0B0-72457CF5EB2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E0D7-DB8F-4DCE-A639-B8BC5A0732E1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95B0D-9EF8-478B-AA41-2AEBEFCC522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03DE-5A31-4CA0-A65B-1C193327A446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758A4-2015-4E43-AE04-632D57DAF7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99188"/>
            <a:ext cx="10080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84" y="609600"/>
            <a:ext cx="7990656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sv-SE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AD933-2E5E-4A35-9982-09FBD780143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B97D4B-6417-44E0-AE08-792E086211F7}" type="datetimeFigureOut">
              <a:rPr lang="sv-SE" smtClean="0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15DFD-578C-4D4C-A2C4-EBB6CBACD472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6756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99188"/>
            <a:ext cx="10080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E5CC-C311-485E-BBB7-1664ACE4A3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2E6C-B38D-43D0-B388-10356998D4D1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4FCC-870F-4B98-9FBD-2BA9927F80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DBE2-EF6E-4841-8690-8B29BBE1D6A6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1B40-7A2F-4B43-9942-40534EDFF1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35A-DF7D-47E2-AB79-ECEF9580A00B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B8F4-D973-4AE9-B98F-E7AD822417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99188"/>
            <a:ext cx="10080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8531-3F2F-4E63-9A22-DF1D235000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6199188"/>
            <a:ext cx="1008063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B4BB-D9CC-4F0F-A04B-01508C8AF95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AE455-AA3D-406D-9BB9-147740DB4A4E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CA85-D75A-4238-9611-49696E82C2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6874-D42C-4BDD-A79A-6A69F636C1F4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40B7A-9475-4FB7-8E4B-3D09BA72FC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v-S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97D4B-6417-44E0-AE08-792E086211F7}" type="datetimeFigureOut">
              <a:rPr lang="sv-SE"/>
              <a:pPr>
                <a:defRPr/>
              </a:pPr>
              <a:t>2015-01-29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15DFD-578C-4D4C-A2C4-EBB6CBACD47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9" r:id="rId2"/>
    <p:sldLayoutId id="2147483682" r:id="rId3"/>
    <p:sldLayoutId id="2147483683" r:id="rId4"/>
    <p:sldLayoutId id="2147483684" r:id="rId5"/>
    <p:sldLayoutId id="2147483690" r:id="rId6"/>
    <p:sldLayoutId id="2147483691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mailto:arne.bjornberg@healthpowerhouse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medicin.dk/" TargetMode="External"/><Relationship Id="rId13" Type="http://schemas.openxmlformats.org/officeDocument/2006/relationships/hyperlink" Target="http://www.prontuariofarmaci.com/" TargetMode="External"/><Relationship Id="rId18" Type="http://schemas.openxmlformats.org/officeDocument/2006/relationships/hyperlink" Target="http://www.legemiddelverket.no/custom/Preparatsok/prepSearch____80333.aspx?filterBy=CopyToConsumer" TargetMode="External"/><Relationship Id="rId3" Type="http://schemas.openxmlformats.org/officeDocument/2006/relationships/hyperlink" Target="http://www.austriacodex.at/avmain/" TargetMode="External"/><Relationship Id="rId21" Type="http://schemas.openxmlformats.org/officeDocument/2006/relationships/hyperlink" Target="http://www.liekinfo.sk/" TargetMode="External"/><Relationship Id="rId7" Type="http://schemas.openxmlformats.org/officeDocument/2006/relationships/hyperlink" Target="http://www.zdravotnickenoviny.cz/scripts/modules/catalogue/search.php?catalogueID=2" TargetMode="External"/><Relationship Id="rId12" Type="http://schemas.openxmlformats.org/officeDocument/2006/relationships/hyperlink" Target="http://www.medicines.ie/" TargetMode="External"/><Relationship Id="rId17" Type="http://schemas.openxmlformats.org/officeDocument/2006/relationships/hyperlink" Target="http://www.cbg-meb.nl/CBG/en/human-medicines/geneesmiddeleninformatiebank/default.htm" TargetMode="External"/><Relationship Id="rId25" Type="http://schemas.openxmlformats.org/officeDocument/2006/relationships/hyperlink" Target="http://emc.medicines.org.uk/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://medicinesauthority.gov.mt/products/search.htm" TargetMode="External"/><Relationship Id="rId20" Type="http://schemas.openxmlformats.org/officeDocument/2006/relationships/hyperlink" Target="http://www.anm.ro/en/html/pharmacopoei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mp.hr/?ln=hr&amp;w=lijekovi" TargetMode="External"/><Relationship Id="rId11" Type="http://schemas.openxmlformats.org/officeDocument/2006/relationships/hyperlink" Target="http://www.ogyi.hu/drug_database/" TargetMode="External"/><Relationship Id="rId24" Type="http://schemas.openxmlformats.org/officeDocument/2006/relationships/hyperlink" Target="http://www.kompendium.ch/" TargetMode="External"/><Relationship Id="rId5" Type="http://schemas.openxmlformats.org/officeDocument/2006/relationships/hyperlink" Target="http://www.bcfi.be/" TargetMode="External"/><Relationship Id="rId15" Type="http://schemas.openxmlformats.org/officeDocument/2006/relationships/hyperlink" Target="http://www.vaistai.lt/" TargetMode="External"/><Relationship Id="rId23" Type="http://schemas.openxmlformats.org/officeDocument/2006/relationships/hyperlink" Target="http://www.fass.se/" TargetMode="External"/><Relationship Id="rId10" Type="http://schemas.openxmlformats.org/officeDocument/2006/relationships/hyperlink" Target="http://www.fimea.fi/lakemedel/produktresumeer/humpl" TargetMode="External"/><Relationship Id="rId19" Type="http://schemas.openxmlformats.org/officeDocument/2006/relationships/hyperlink" Target="http://www.infarmed.pt/infomed/inicio.php" TargetMode="External"/><Relationship Id="rId4" Type="http://schemas.openxmlformats.org/officeDocument/2006/relationships/hyperlink" Target="http://pharmaweb.ages.at/index.jsf" TargetMode="External"/><Relationship Id="rId9" Type="http://schemas.openxmlformats.org/officeDocument/2006/relationships/hyperlink" Target="http://www.raviminfo.ee/" TargetMode="External"/><Relationship Id="rId14" Type="http://schemas.openxmlformats.org/officeDocument/2006/relationships/hyperlink" Target="http://www.zva.gov.lv/index.php?id=375&amp;sa=375&amp;top=334" TargetMode="External"/><Relationship Id="rId22" Type="http://schemas.openxmlformats.org/officeDocument/2006/relationships/hyperlink" Target="http://www.zdravila.net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4076700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Brussels,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January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27</a:t>
            </a:r>
            <a:r>
              <a:rPr lang="sv-SE" sz="2000" b="1" smtClean="0">
                <a:latin typeface="Tahoma" pitchFamily="34" charset="0"/>
                <a:ea typeface="Tahoma" pitchFamily="34" charset="0"/>
                <a:cs typeface="Tahoma" pitchFamily="34" charset="0"/>
              </a:rPr>
              <a:t>, 2015</a:t>
            </a:r>
            <a:endParaRPr lang="sv-SE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Arne Björnberg, PhD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Johan Hjertqvist, LLH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14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info@healthpowerhouse.com</a:t>
            </a:r>
            <a:r>
              <a:rPr lang="sv-SE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v-SE" sz="2400" b="1" dirty="0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0350"/>
            <a:ext cx="27336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276475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Euro Health </a:t>
            </a:r>
            <a:r>
              <a:rPr lang="sv-SE" sz="4000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Consumer</a:t>
            </a:r>
            <a:r>
              <a:rPr lang="sv-SE" sz="40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Index 2014</a:t>
            </a:r>
            <a:endParaRPr lang="sv-SE" sz="4000" b="1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 smtClean="0"/>
              <a:t>So </a:t>
            </a:r>
            <a:r>
              <a:rPr lang="sv-SE" sz="2800" dirty="0" err="1" smtClean="0"/>
              <a:t>what</a:t>
            </a:r>
            <a:r>
              <a:rPr lang="sv-SE" sz="2800" dirty="0" smtClean="0"/>
              <a:t> </a:t>
            </a:r>
            <a:r>
              <a:rPr lang="sv-SE" sz="2800" dirty="0" err="1" smtClean="0"/>
              <a:t>could</a:t>
            </a:r>
            <a:r>
              <a:rPr lang="sv-SE" sz="2800" dirty="0" smtClean="0"/>
              <a:t> be the </a:t>
            </a:r>
            <a:r>
              <a:rPr lang="sv-SE" sz="2800" dirty="0" err="1" smtClean="0"/>
              <a:t>improvement</a:t>
            </a:r>
            <a:r>
              <a:rPr lang="sv-SE" sz="2800" dirty="0" smtClean="0"/>
              <a:t> potential for the European Champions? 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1475656" y="4653136"/>
            <a:ext cx="6429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Netherlands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sub-disciplines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potential</a:t>
            </a:r>
          </a:p>
          <a:p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improvement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Accessibility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country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</a:t>
            </a:r>
            <a:endParaRPr lang="sv-SE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</a:t>
            </a:r>
            <a:r>
              <a:rPr lang="sv-S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sv-SE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14400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403648" y="6023029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Estonia, Finland,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Czech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Republic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Iceland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Croatia</a:t>
            </a:r>
          </a:p>
          <a:p>
            <a:pPr algn="ctr"/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seem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money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lang="sv-SE" b="1" dirty="0">
              <a:solidFill>
                <a:srgbClr val="FF94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624"/>
            <a:ext cx="9153225" cy="564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547664" y="6212701"/>
            <a:ext cx="6282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GP gatekeeping </a:t>
            </a:r>
            <a:r>
              <a:rPr lang="sv-SE" sz="2400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</a:t>
            </a:r>
            <a:r>
              <a:rPr lang="sv-SE" sz="24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400" b="1" i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not</a:t>
            </a:r>
            <a:r>
              <a:rPr lang="sv-SE" sz="24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400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contain</a:t>
            </a:r>
            <a:r>
              <a:rPr lang="sv-SE" sz="24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400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costs</a:t>
            </a:r>
            <a:r>
              <a:rPr lang="sv-SE" sz="24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sv-SE" sz="2400" b="1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Bildobjek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59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0872" y="116632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”</a:t>
            </a:r>
            <a:r>
              <a:rPr lang="sv-SE" sz="3200" dirty="0" err="1" smtClean="0"/>
              <a:t>Structural</a:t>
            </a:r>
            <a:r>
              <a:rPr lang="sv-SE" sz="3200" dirty="0" smtClean="0"/>
              <a:t> </a:t>
            </a:r>
            <a:r>
              <a:rPr lang="sv-SE" sz="3200" dirty="0" err="1" smtClean="0"/>
              <a:t>Antiquity</a:t>
            </a:r>
            <a:r>
              <a:rPr lang="sv-SE" sz="3200" dirty="0" smtClean="0"/>
              <a:t>” Index for </a:t>
            </a:r>
            <a:r>
              <a:rPr lang="sv-SE" sz="3200" dirty="0" err="1" smtClean="0"/>
              <a:t>healthcare</a:t>
            </a:r>
            <a:r>
              <a:rPr lang="sv-SE" sz="3200" dirty="0" smtClean="0"/>
              <a:t> systems</a:t>
            </a:r>
            <a:endParaRPr 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9632"/>
            <a:ext cx="9144000" cy="5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7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Autofit/>
          </a:bodyPr>
          <a:lstStyle/>
          <a:p>
            <a:r>
              <a:rPr lang="sv-SE" sz="2800" dirty="0" smtClean="0"/>
              <a:t>Savings potential if Dutch healthcare would approach the in/out-patient mix of Sweden</a:t>
            </a:r>
            <a:endParaRPr lang="sv-SE" sz="2800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46856" y="2492896"/>
            <a:ext cx="8229600" cy="33123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31813" marR="0" lvl="0" indent="-5318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v-S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EUR 8 </a:t>
            </a:r>
            <a:r>
              <a:rPr kumimoji="0" lang="sv-SE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billion</a:t>
            </a:r>
            <a:r>
              <a:rPr kumimoji="0" lang="sv-SE" sz="4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kumimoji="0" lang="sv-SE" sz="44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year</a:t>
            </a:r>
            <a:r>
              <a:rPr kumimoji="0" lang="sv-SE" sz="44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sv-SE" sz="3600" b="1" i="0" baseline="0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1813" marR="0" lvl="0" indent="-531813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sv-SE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i.e.; 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high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Dutch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costs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are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due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how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healthcare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is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operated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– not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due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to a 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payment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or administrative ”</a:t>
            </a:r>
            <a:r>
              <a:rPr kumimoji="0" lang="sv-SE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model</a:t>
            </a:r>
            <a:r>
              <a:rPr kumimoji="0" lang="sv-SE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844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/>
          </p:cNvSpPr>
          <p:nvPr/>
        </p:nvSpPr>
        <p:spPr bwMode="auto">
          <a:xfrm>
            <a:off x="467544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b="1" dirty="0" err="1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Accessibility</a:t>
            </a:r>
            <a:r>
              <a:rPr lang="sv-SE" sz="3200" b="1" dirty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of European </a:t>
            </a:r>
            <a:r>
              <a:rPr lang="sv-SE" sz="3200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healthcare</a:t>
            </a:r>
            <a:endParaRPr lang="sv-SE" sz="3200" b="1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" name="Grupp 4"/>
          <p:cNvGrpSpPr/>
          <p:nvPr/>
        </p:nvGrpSpPr>
        <p:grpSpPr>
          <a:xfrm>
            <a:off x="77985" y="908720"/>
            <a:ext cx="6006183" cy="5859519"/>
            <a:chOff x="1833111" y="332656"/>
            <a:chExt cx="6006183" cy="5859519"/>
          </a:xfrm>
          <a:solidFill>
            <a:schemeClr val="bg1"/>
          </a:solidFill>
        </p:grpSpPr>
        <p:pic>
          <p:nvPicPr>
            <p:cNvPr id="7" name="Bildobjekt 6"/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1720" y="332656"/>
              <a:ext cx="5787574" cy="5859519"/>
            </a:xfrm>
            <a:prstGeom prst="rect">
              <a:avLst/>
            </a:prstGeom>
            <a:grpFill/>
          </p:spPr>
        </p:pic>
        <p:sp>
          <p:nvSpPr>
            <p:cNvPr id="8" name="textruta 7"/>
            <p:cNvSpPr txBox="1"/>
            <p:nvPr/>
          </p:nvSpPr>
          <p:spPr>
            <a:xfrm>
              <a:off x="1833111" y="5661248"/>
              <a:ext cx="28829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sv-SE" b="1" dirty="0" err="1" smtClean="0">
                  <a:latin typeface="+mn-lt"/>
                </a:rPr>
                <a:t>Accessibility</a:t>
              </a:r>
              <a:r>
                <a:rPr lang="sv-SE" b="1" dirty="0" smtClean="0">
                  <a:latin typeface="+mn-lt"/>
                </a:rPr>
                <a:t> from EHCI 2014</a:t>
              </a:r>
              <a:endParaRPr lang="en-GB" b="1" dirty="0">
                <a:latin typeface="+mn-lt"/>
              </a:endParaRPr>
            </a:p>
          </p:txBody>
        </p:sp>
      </p:grpSp>
      <p:sp>
        <p:nvSpPr>
          <p:cNvPr id="18435" name="Rubrik 1"/>
          <p:cNvSpPr>
            <a:spLocks/>
          </p:cNvSpPr>
          <p:nvPr/>
        </p:nvSpPr>
        <p:spPr bwMode="auto">
          <a:xfrm>
            <a:off x="5292080" y="1196752"/>
            <a:ext cx="3059112" cy="2232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Europe is </a:t>
            </a:r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divided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into</a:t>
            </a:r>
            <a:endParaRPr lang="sv-SE" sz="1600" b="1" dirty="0">
              <a:solidFill>
                <a:srgbClr val="FF802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waiting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list </a:t>
            </a:r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territory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” (Red) and ”non-</a:t>
            </a:r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waiting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list </a:t>
            </a:r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territory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” (Green).</a:t>
            </a:r>
          </a:p>
          <a:p>
            <a:endParaRPr lang="sv-SE" sz="1600" b="1" dirty="0">
              <a:solidFill>
                <a:srgbClr val="FF802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v-SE" sz="1600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This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is </a:t>
            </a:r>
            <a:r>
              <a:rPr lang="sv-SE" sz="1600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independent </a:t>
            </a:r>
            <a:r>
              <a:rPr lang="sv-SE" sz="1600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of GDP/capita</a:t>
            </a:r>
            <a:r>
              <a:rPr lang="sv-SE" sz="1600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endParaRPr lang="sv-SE" sz="1600" b="1" dirty="0">
              <a:solidFill>
                <a:srgbClr val="FF8029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sv-SE" sz="1600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Has </a:t>
            </a:r>
            <a:r>
              <a:rPr lang="sv-SE" sz="1600" b="1" dirty="0" err="1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improved</a:t>
            </a:r>
            <a:r>
              <a:rPr lang="sv-SE" sz="1600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sv-SE" sz="1600" b="1" dirty="0" err="1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since</a:t>
            </a:r>
            <a:r>
              <a:rPr lang="sv-SE" sz="1600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2013!</a:t>
            </a:r>
            <a:endParaRPr lang="sv-SE" sz="1600" b="1" dirty="0">
              <a:solidFill>
                <a:srgbClr val="FF802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97398"/>
            <a:ext cx="9144000" cy="548798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31540" y="188640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Accessibility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not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really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related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to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number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doctors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3699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68863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971517" y="116632"/>
            <a:ext cx="7128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Money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not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necessarily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buy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better</a:t>
            </a:r>
            <a:endParaRPr lang="sv-SE" sz="2800" b="1" kern="0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access to </a:t>
            </a:r>
            <a:r>
              <a:rPr lang="sv-SE" sz="2800" b="1" kern="0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healthcare</a:t>
            </a:r>
            <a:r>
              <a:rPr lang="sv-SE" sz="2800" b="1" kern="0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364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ruta 13"/>
          <p:cNvSpPr txBox="1"/>
          <p:nvPr/>
        </p:nvSpPr>
        <p:spPr>
          <a:xfrm>
            <a:off x="0" y="548680"/>
            <a:ext cx="3528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If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you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spend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enough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time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looking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at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this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graph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you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will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discover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that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particularly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countries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 the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top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keep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improving</a:t>
            </a:r>
            <a:r>
              <a:rPr lang="sv-SE" b="1" dirty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sv-SE" sz="1600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sv-SE" sz="1600" b="1" dirty="0" smtClean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Inequity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seems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to be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increasing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 Europe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financial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crisis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920" y="9384"/>
            <a:ext cx="5117544" cy="68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36512" y="9384"/>
            <a:ext cx="8535182" cy="6840000"/>
            <a:chOff x="36512" y="9384"/>
            <a:chExt cx="8535182" cy="6840000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512" y="9384"/>
              <a:ext cx="8535182" cy="6840000"/>
            </a:xfrm>
            <a:prstGeom prst="rect">
              <a:avLst/>
            </a:prstGeom>
          </p:spPr>
        </p:pic>
        <p:sp>
          <p:nvSpPr>
            <p:cNvPr id="3" name="textruta 2"/>
            <p:cNvSpPr txBox="1"/>
            <p:nvPr/>
          </p:nvSpPr>
          <p:spPr>
            <a:xfrm>
              <a:off x="755576" y="1052736"/>
              <a:ext cx="4953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2400" b="1" dirty="0" err="1" smtClean="0">
                  <a:latin typeface="+mn-lt"/>
                </a:rPr>
                <a:t>More</a:t>
              </a:r>
              <a:r>
                <a:rPr lang="sv-SE" sz="2400" b="1" dirty="0" smtClean="0">
                  <a:latin typeface="+mn-lt"/>
                </a:rPr>
                <a:t> </a:t>
              </a:r>
              <a:r>
                <a:rPr lang="sv-SE" sz="2400" b="1" dirty="0" err="1" smtClean="0">
                  <a:latin typeface="+mn-lt"/>
                </a:rPr>
                <a:t>obvious</a:t>
              </a:r>
              <a:r>
                <a:rPr lang="sv-SE" sz="2400" b="1" dirty="0" smtClean="0">
                  <a:latin typeface="+mn-lt"/>
                </a:rPr>
                <a:t> </a:t>
              </a:r>
              <a:r>
                <a:rPr lang="sv-SE" sz="2400" b="1" dirty="0" err="1" smtClean="0">
                  <a:latin typeface="+mn-lt"/>
                </a:rPr>
                <a:t>wealth-related</a:t>
              </a:r>
              <a:r>
                <a:rPr lang="sv-SE" sz="2400" b="1" dirty="0" smtClean="0">
                  <a:latin typeface="+mn-lt"/>
                </a:rPr>
                <a:t> clusters</a:t>
              </a:r>
              <a:endParaRPr lang="en-GB" sz="24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3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3600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en-GB" sz="3600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3600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3600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“Health System Performance Assessment: reconciling the measurable with the meaningful”</a:t>
            </a:r>
            <a:r>
              <a:rPr lang="en-GB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752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Dr.</a:t>
            </a:r>
            <a:r>
              <a:rPr lang="en-GB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 Vytenis Andriukaitis,</a:t>
            </a:r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GB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EU </a:t>
            </a:r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Health commissioner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Treatment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</a:t>
            </a:r>
            <a:r>
              <a:rPr lang="sv-SE" dirty="0" err="1" smtClean="0"/>
              <a:t>keep</a:t>
            </a:r>
            <a:r>
              <a:rPr lang="sv-SE" dirty="0" smtClean="0"/>
              <a:t> </a:t>
            </a:r>
            <a:r>
              <a:rPr lang="sv-SE" dirty="0" err="1" smtClean="0"/>
              <a:t>improving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64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Treatment</a:t>
            </a:r>
            <a:r>
              <a:rPr lang="sv-SE" dirty="0" smtClean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</a:t>
            </a:r>
            <a:r>
              <a:rPr lang="sv-SE" dirty="0" err="1" smtClean="0"/>
              <a:t>keep</a:t>
            </a:r>
            <a:r>
              <a:rPr lang="sv-SE" dirty="0" smtClean="0"/>
              <a:t> </a:t>
            </a:r>
            <a:r>
              <a:rPr lang="sv-SE" dirty="0" err="1" smtClean="0"/>
              <a:t>improving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6" name="Bildobjek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4968"/>
            <a:ext cx="9144000" cy="600303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83568" y="2348880"/>
            <a:ext cx="501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EHCI 2006, </a:t>
            </a:r>
            <a:r>
              <a:rPr lang="sv-SE" b="1" dirty="0" err="1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sv-SE" b="1" dirty="0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</a:t>
            </a:r>
            <a:r>
              <a:rPr lang="sv-SE" b="1" dirty="0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Green scores,</a:t>
            </a:r>
          </a:p>
          <a:p>
            <a:r>
              <a:rPr lang="sv-SE" b="1" dirty="0" err="1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</a:t>
            </a:r>
            <a:r>
              <a:rPr lang="sv-SE" b="1" dirty="0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same </a:t>
            </a:r>
            <a:r>
              <a:rPr lang="sv-SE" b="1" dirty="0" err="1" smtClean="0">
                <a:solidFill>
                  <a:srgbClr val="FF7E2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cut-offs</a:t>
            </a:r>
            <a:endParaRPr lang="sv-SE" b="1" dirty="0">
              <a:solidFill>
                <a:srgbClr val="FF7E2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77900"/>
            <a:ext cx="9144000" cy="6037113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55576" y="188640"/>
            <a:ext cx="773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Money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Treatment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esults</a:t>
            </a:r>
            <a:endParaRPr lang="en-GB" sz="2800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0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 bwMode="auto">
          <a:xfrm>
            <a:off x="251520" y="44624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wealthy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sv-SE" sz="28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</a:t>
            </a:r>
            <a:r>
              <a:rPr lang="sv-SE" sz="28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not all!</a:t>
            </a:r>
            <a:endParaRPr lang="sv-SE" sz="2800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Bildobjek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1052736"/>
            <a:ext cx="6624736" cy="5805264"/>
          </a:xfrm>
          <a:prstGeom prst="rect">
            <a:avLst/>
          </a:prstGeom>
        </p:spPr>
      </p:pic>
      <p:sp>
        <p:nvSpPr>
          <p:cNvPr id="6" name="Rubrik 1"/>
          <p:cNvSpPr txBox="1">
            <a:spLocks/>
          </p:cNvSpPr>
          <p:nvPr/>
        </p:nvSpPr>
        <p:spPr bwMode="auto">
          <a:xfrm>
            <a:off x="107504" y="3789040"/>
            <a:ext cx="38080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”Big Beveridge”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(ES, IT, UK) not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quite</a:t>
            </a:r>
            <a:endParaRPr lang="sv-SE" sz="2400" b="1" dirty="0" smtClean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it!</a:t>
            </a:r>
            <a:endParaRPr lang="sv-SE" sz="2400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2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07504" y="18864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 LAP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Indicator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”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Attention to the Problem”.</a:t>
            </a:r>
          </a:p>
          <a:p>
            <a:pPr marL="0" indent="0" algn="ctr">
              <a:buNone/>
            </a:pP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Wealthy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countries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afford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admitting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patients on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weaker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indications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sv-SE" b="1" dirty="0" err="1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sv-SE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deviations!</a:t>
            </a:r>
            <a:endParaRPr lang="sv-SE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427984" y="5530006"/>
            <a:ext cx="46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v-S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Greek</a:t>
            </a:r>
            <a:r>
              <a:rPr lang="sv-S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hospitals </a:t>
            </a:r>
            <a:r>
              <a:rPr lang="sv-S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sv-S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press </a:t>
            </a:r>
            <a:r>
              <a:rPr lang="sv-S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gangs</a:t>
            </a:r>
            <a:endParaRPr lang="sv-SE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sv-S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roaming</a:t>
            </a:r>
            <a:r>
              <a:rPr lang="sv-S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city </a:t>
            </a:r>
            <a:r>
              <a:rPr lang="sv-SE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streets</a:t>
            </a:r>
            <a:r>
              <a:rPr lang="sv-S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3245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3943"/>
            <a:ext cx="9144000" cy="547260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936104" y="44624"/>
            <a:ext cx="6948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Greeks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somehow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carry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spending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drugs</a:t>
            </a:r>
            <a:r>
              <a:rPr lang="sv-SE" sz="24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hospital </a:t>
            </a:r>
            <a:r>
              <a:rPr lang="sv-SE" sz="24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admissions</a:t>
            </a:r>
            <a:endParaRPr lang="sv-SE" sz="2400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Ned 3"/>
          <p:cNvSpPr/>
          <p:nvPr/>
        </p:nvSpPr>
        <p:spPr>
          <a:xfrm rot="10800000">
            <a:off x="8226000" y="5472000"/>
            <a:ext cx="216024" cy="504056"/>
          </a:xfrm>
          <a:prstGeom prst="downArrow">
            <a:avLst/>
          </a:prstGeom>
          <a:solidFill>
            <a:srgbClr val="FF8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ktangel 4"/>
          <p:cNvSpPr/>
          <p:nvPr/>
        </p:nvSpPr>
        <p:spPr>
          <a:xfrm>
            <a:off x="1187624" y="6060485"/>
            <a:ext cx="7353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no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evidence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supports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public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dispensing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drugs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sv-SE" sz="2000" b="1" dirty="0" err="1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deceased</a:t>
            </a:r>
            <a:r>
              <a:rPr lang="sv-SE" sz="20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patients</a:t>
            </a:r>
            <a:endParaRPr lang="sv-SE" sz="2000" b="1" dirty="0">
              <a:solidFill>
                <a:srgbClr val="FF7E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6060485"/>
            <a:ext cx="1115616" cy="797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939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053"/>
            <a:ext cx="9144000" cy="60483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-4544"/>
            <a:ext cx="8229600" cy="769248"/>
          </a:xfrm>
        </p:spPr>
        <p:txBody>
          <a:bodyPr/>
          <a:lstStyle/>
          <a:p>
            <a:r>
              <a:rPr lang="sv-SE" dirty="0" err="1" smtClean="0"/>
              <a:t>Restrictivity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new </a:t>
            </a:r>
            <a:r>
              <a:rPr lang="sv-SE" dirty="0" err="1" smtClean="0"/>
              <a:t>drugs</a:t>
            </a:r>
            <a:endParaRPr lang="sv-SE" dirty="0"/>
          </a:p>
        </p:txBody>
      </p:sp>
      <p:sp>
        <p:nvSpPr>
          <p:cNvPr id="4" name="Ned 3"/>
          <p:cNvSpPr/>
          <p:nvPr/>
        </p:nvSpPr>
        <p:spPr>
          <a:xfrm>
            <a:off x="7452320" y="501317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409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6645424" cy="1008112"/>
          </a:xfrm>
        </p:spPr>
        <p:txBody>
          <a:bodyPr>
            <a:noAutofit/>
          </a:bodyPr>
          <a:lstStyle/>
          <a:p>
            <a:pPr algn="l"/>
            <a:r>
              <a:rPr lang="sv-SE" sz="2800" dirty="0" smtClean="0"/>
              <a:t>England and Scotland </a:t>
            </a:r>
            <a:r>
              <a:rPr lang="sv-SE" sz="2800" dirty="0" err="1" smtClean="0"/>
              <a:t>have</a:t>
            </a:r>
            <a:r>
              <a:rPr lang="sv-SE" sz="2800" dirty="0" smtClean="0"/>
              <a:t> </a:t>
            </a:r>
            <a:r>
              <a:rPr lang="sv-SE" sz="2800" dirty="0" err="1" smtClean="0"/>
              <a:t>separate</a:t>
            </a:r>
            <a:r>
              <a:rPr lang="sv-SE" sz="2800" dirty="0" smtClean="0"/>
              <a:t> National Health Services!!!</a:t>
            </a:r>
            <a:endParaRPr lang="sv-SE" sz="28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430880" y="1628800"/>
            <a:ext cx="6877424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31813" lvl="0" indent="-531813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Scotland has 10 %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higher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healthcare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spend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 capita</a:t>
            </a:r>
          </a:p>
          <a:p>
            <a:pPr marL="531813" lvl="0" indent="-531813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Could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 fair; the public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health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situation is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troublesome</a:t>
            </a:r>
            <a:r>
              <a:rPr lang="sv-SE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Scotland </a:t>
            </a:r>
          </a:p>
          <a:p>
            <a:pPr marL="531813" lvl="0" indent="-531813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000" b="1" i="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But the two systems are basically the same,</a:t>
            </a:r>
            <a:r>
              <a:rPr lang="en-US" sz="2000" b="1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when measured on a scale intended for 36 European countries!</a:t>
            </a:r>
          </a:p>
          <a:p>
            <a:pPr marL="531813" lvl="0" indent="-531813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000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Scotland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710 – England 718!</a:t>
            </a:r>
          </a:p>
          <a:p>
            <a:pPr marL="531813" lvl="0" indent="-531813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Scotland sadly not providing the open hospital results data of NHS Choices</a:t>
            </a:r>
          </a:p>
          <a:p>
            <a:pPr marL="531813" lvl="0" indent="-531813" fontAlgn="auto">
              <a:spcBef>
                <a:spcPct val="200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2000" b="1" i="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There is scant evidence</a:t>
            </a:r>
            <a:r>
              <a:rPr lang="en-US" sz="2000" b="1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having separate sets of administrators making a difference </a:t>
            </a:r>
            <a:r>
              <a:rPr lang="en-US" sz="20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 all </a:t>
            </a: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 anything!</a:t>
            </a:r>
            <a:endParaRPr lang="en-US" sz="2000" b="1" baseline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Bildobjek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0416" y="9400"/>
            <a:ext cx="36000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-57783"/>
            <a:ext cx="8229600" cy="778098"/>
          </a:xfrm>
        </p:spPr>
        <p:txBody>
          <a:bodyPr>
            <a:normAutofit/>
          </a:bodyPr>
          <a:lstStyle/>
          <a:p>
            <a:r>
              <a:rPr lang="sv-SE" sz="2000" dirty="0" err="1" smtClean="0"/>
              <a:t>Women</a:t>
            </a:r>
            <a:r>
              <a:rPr lang="sv-SE" sz="2000" dirty="0" smtClean="0"/>
              <a:t> </a:t>
            </a:r>
            <a:r>
              <a:rPr lang="sv-SE" sz="2000" dirty="0" err="1" smtClean="0"/>
              <a:t>should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the right to </a:t>
            </a:r>
            <a:r>
              <a:rPr lang="sv-SE" sz="2000" dirty="0" err="1" smtClean="0"/>
              <a:t>abortion</a:t>
            </a:r>
            <a:r>
              <a:rPr lang="sv-SE" sz="2000" dirty="0" smtClean="0"/>
              <a:t>,</a:t>
            </a:r>
            <a:br>
              <a:rPr lang="sv-SE" sz="2000" dirty="0" smtClean="0"/>
            </a:br>
            <a:r>
              <a:rPr lang="sv-SE" sz="2000" dirty="0" err="1" smtClean="0"/>
              <a:t>but</a:t>
            </a:r>
            <a:r>
              <a:rPr lang="sv-SE" sz="2000" dirty="0" smtClean="0"/>
              <a:t> </a:t>
            </a:r>
            <a:r>
              <a:rPr lang="sv-SE" sz="2000" dirty="0" err="1" smtClean="0"/>
              <a:t>abortion</a:t>
            </a:r>
            <a:r>
              <a:rPr lang="sv-SE" sz="2000" dirty="0" smtClean="0"/>
              <a:t> as a </a:t>
            </a:r>
            <a:r>
              <a:rPr lang="sv-SE" sz="2000" dirty="0" err="1" smtClean="0"/>
              <a:t>contraceptive</a:t>
            </a:r>
            <a:r>
              <a:rPr lang="sv-SE" sz="2000" dirty="0" smtClean="0"/>
              <a:t> is not a </a:t>
            </a:r>
            <a:r>
              <a:rPr lang="sv-SE" sz="2000" dirty="0" err="1" smtClean="0"/>
              <a:t>good</a:t>
            </a:r>
            <a:r>
              <a:rPr lang="sv-SE" sz="2000" dirty="0" smtClean="0"/>
              <a:t> </a:t>
            </a:r>
            <a:r>
              <a:rPr lang="sv-SE" sz="2000" dirty="0" err="1" smtClean="0"/>
              <a:t>idea</a:t>
            </a:r>
            <a:r>
              <a:rPr lang="sv-SE" sz="2000" dirty="0" smtClean="0"/>
              <a:t>!</a:t>
            </a:r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92000"/>
            <a:ext cx="9144000" cy="6054132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 bwMode="auto">
          <a:xfrm>
            <a:off x="609600" y="6035278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v-SE" sz="2000" dirty="0" smtClean="0"/>
              <a:t>CEE </a:t>
            </a:r>
            <a:r>
              <a:rPr lang="sv-SE" sz="2000" dirty="0" err="1" smtClean="0"/>
              <a:t>abortion</a:t>
            </a:r>
            <a:r>
              <a:rPr lang="sv-SE" sz="2000" dirty="0" smtClean="0"/>
              <a:t> rates on </a:t>
            </a:r>
            <a:r>
              <a:rPr lang="sv-SE" sz="2000" dirty="0" err="1" smtClean="0"/>
              <a:t>their</a:t>
            </a:r>
            <a:r>
              <a:rPr lang="sv-SE" sz="2000" dirty="0" smtClean="0"/>
              <a:t> </a:t>
            </a:r>
            <a:r>
              <a:rPr lang="sv-SE" sz="2000" dirty="0" err="1" smtClean="0"/>
              <a:t>way</a:t>
            </a:r>
            <a:r>
              <a:rPr lang="sv-SE" sz="2000" dirty="0" smtClean="0"/>
              <a:t> down?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xmlns="" val="148802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sz="3600" dirty="0" smtClean="0"/>
              <a:t> The 2013 </a:t>
            </a:r>
            <a:r>
              <a:rPr lang="sv-SE" sz="3600" dirty="0" err="1" smtClean="0"/>
              <a:t>indicator</a:t>
            </a:r>
            <a:r>
              <a:rPr lang="sv-SE" sz="3600" dirty="0" smtClean="0"/>
              <a:t> on </a:t>
            </a:r>
            <a:r>
              <a:rPr lang="sv-SE" sz="3600" dirty="0" err="1" smtClean="0"/>
              <a:t>use</a:t>
            </a:r>
            <a:r>
              <a:rPr lang="sv-SE" sz="3600" dirty="0" smtClean="0"/>
              <a:t> of antibiotics</a:t>
            </a:r>
            <a:endParaRPr lang="en-GB" sz="3600" dirty="0"/>
          </a:p>
        </p:txBody>
      </p:sp>
      <p:pic>
        <p:nvPicPr>
          <p:cNvPr id="6" name="Bildobjek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1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sv-SE" dirty="0" smtClean="0"/>
              <a:t>The aging challenge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573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1475656" y="5805264"/>
            <a:ext cx="5836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sv-SE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gigantic</a:t>
            </a:r>
            <a:r>
              <a:rPr lang="sv-SE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problem, or a </a:t>
            </a:r>
            <a:r>
              <a:rPr lang="sv-SE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fantastic</a:t>
            </a:r>
            <a:r>
              <a:rPr lang="sv-SE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v-SE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</a:t>
            </a:r>
            <a:r>
              <a:rPr lang="sv-SE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sv-SE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success</a:t>
            </a:r>
            <a:endParaRPr lang="sv-SE" b="1" dirty="0" smtClean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v-SE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modern </a:t>
            </a:r>
            <a:r>
              <a:rPr lang="sv-SE" b="1" dirty="0" err="1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</a:t>
            </a:r>
            <a:r>
              <a:rPr lang="sv-SE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sv-SE" b="1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sv-SE" sz="2800" dirty="0"/>
              <a:t>The </a:t>
            </a:r>
            <a:r>
              <a:rPr lang="sv-SE" sz="2800" dirty="0" smtClean="0"/>
              <a:t>2014 </a:t>
            </a:r>
            <a:r>
              <a:rPr lang="sv-SE" sz="2800" dirty="0" err="1"/>
              <a:t>indicator</a:t>
            </a:r>
            <a:r>
              <a:rPr lang="sv-SE" sz="2800" dirty="0"/>
              <a:t> on </a:t>
            </a:r>
            <a:r>
              <a:rPr lang="sv-SE" sz="2800" dirty="0" err="1"/>
              <a:t>use</a:t>
            </a:r>
            <a:r>
              <a:rPr lang="sv-SE" sz="2800" dirty="0"/>
              <a:t> of </a:t>
            </a:r>
            <a:r>
              <a:rPr lang="sv-SE" sz="2800" dirty="0" smtClean="0"/>
              <a:t>antibiotics –</a:t>
            </a:r>
            <a:br>
              <a:rPr lang="sv-SE" sz="2800" dirty="0" smtClean="0"/>
            </a:br>
            <a:r>
              <a:rPr lang="sv-SE" sz="2800" dirty="0" err="1" smtClean="0"/>
              <a:t>who</a:t>
            </a:r>
            <a:r>
              <a:rPr lang="sv-SE" sz="2800" dirty="0" smtClean="0"/>
              <a:t> do </a:t>
            </a:r>
            <a:r>
              <a:rPr lang="sv-SE" sz="2800" dirty="0" err="1" smtClean="0"/>
              <a:t>we</a:t>
            </a:r>
            <a:r>
              <a:rPr lang="sv-SE" sz="2800" dirty="0" smtClean="0"/>
              <a:t> trust?</a:t>
            </a:r>
            <a:endParaRPr lang="en-GB" sz="2800" dirty="0"/>
          </a:p>
        </p:txBody>
      </p:sp>
      <p:pic>
        <p:nvPicPr>
          <p:cNvPr id="3" name="Bildobjek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8270"/>
            <a:ext cx="9144000" cy="56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6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>
            <a:normAutofit/>
          </a:bodyPr>
          <a:lstStyle/>
          <a:p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”Bismarck Beats </a:t>
            </a:r>
            <a:r>
              <a:rPr lang="sv-SE" b="1" dirty="0" err="1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Beveridge</a:t>
            </a:r>
            <a:r>
              <a:rPr lang="sv-SE" b="1" dirty="0" smtClean="0">
                <a:solidFill>
                  <a:srgbClr val="FF94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  <p:sp>
        <p:nvSpPr>
          <p:cNvPr id="11267" name="Platshållare för innehåll 1"/>
          <p:cNvSpPr>
            <a:spLocks noGrp="1"/>
          </p:cNvSpPr>
          <p:nvPr>
            <p:ph idx="1"/>
          </p:nvPr>
        </p:nvSpPr>
        <p:spPr>
          <a:xfrm>
            <a:off x="648022" y="1124744"/>
            <a:ext cx="8172450" cy="54006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Bismarck systems dominate the top of EHCI ranking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Beveridge systems offer conflicts between loyalty to citizens and loyalty to healthcare system/organisation (“politician home town job preservation”)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6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lack of business acumen in Beveridge systems; efficiency gains and cutbacks frequently not differentiated!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</a:t>
            </a:r>
            <a:r>
              <a:rPr lang="en-GB" sz="1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Beveridge</a:t>
            </a:r>
            <a:r>
              <a:rPr lang="en-GB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systems (the Nordic countries) can compete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</a:pPr>
            <a:endParaRPr lang="en-GB" sz="1800" b="1" dirty="0" smtClean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“Chaos” systems do better than centrally planned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100’s of thousands of professionals take better decisions and drive development better than central bodies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incentives driving quality and productivity are essential!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212976"/>
            <a:ext cx="1872208" cy="2071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sv-SE" sz="4800" b="1" dirty="0" smtClean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MORE SLIDES</a:t>
            </a:r>
            <a:endParaRPr lang="sv-SE" sz="4800" b="1" dirty="0">
              <a:solidFill>
                <a:srgbClr val="FF80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7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50825" y="188913"/>
            <a:ext cx="864235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”The </a:t>
            </a:r>
            <a:r>
              <a:rPr lang="sv-SE" sz="2400" b="1" dirty="0" err="1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verdict</a:t>
            </a:r>
            <a:r>
              <a:rPr lang="sv-SE" sz="2400" b="1" dirty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of the </a:t>
            </a:r>
            <a:r>
              <a:rPr lang="sv-SE" sz="2400" b="1" dirty="0" err="1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people</a:t>
            </a:r>
            <a:r>
              <a:rPr lang="sv-SE" sz="2400" b="1" dirty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on the </a:t>
            </a:r>
            <a:r>
              <a:rPr lang="sv-SE" sz="2400" b="1" dirty="0" err="1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medical</a:t>
            </a:r>
            <a:r>
              <a:rPr lang="sv-SE" sz="2400" b="1" dirty="0">
                <a:solidFill>
                  <a:srgbClr val="FF80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profession.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Swedes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are less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satisfied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with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attitudes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communication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skills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of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doctors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says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international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comparison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Norway and Sweden bottom of 11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countries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compared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.” </a:t>
            </a:r>
            <a:r>
              <a:rPr lang="sv-SE" sz="1400" b="1" dirty="0">
                <a:solidFill>
                  <a:srgbClr val="FF802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(Dagens Medicin 2012-02-29)</a:t>
            </a:r>
            <a:endParaRPr lang="sv-SE" b="1" dirty="0">
              <a:solidFill>
                <a:srgbClr val="FF802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ktangel 3"/>
          <p:cNvSpPr>
            <a:spLocks noChangeArrowheads="1"/>
          </p:cNvSpPr>
          <p:nvPr/>
        </p:nvSpPr>
        <p:spPr bwMode="auto">
          <a:xfrm>
            <a:off x="1439863" y="5818188"/>
            <a:ext cx="745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The cherished notion that </a:t>
            </a:r>
            <a:r>
              <a:rPr lang="sv-SE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”In Sweden, we provide holistic medicine – in contrast to </a:t>
            </a:r>
            <a:r>
              <a:rPr lang="sv-SE" b="1" i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’assembly line medicine’</a:t>
            </a:r>
            <a:r>
              <a:rPr lang="sv-SE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down on the Continent ”</a:t>
            </a:r>
            <a:r>
              <a:rPr lang="sv-SE" b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lacks evidence!.</a:t>
            </a:r>
            <a:endParaRPr lang="sv-SE" sz="1400" b="1">
              <a:solidFill>
                <a:srgbClr val="FF802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kern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Websites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with </a:t>
            </a:r>
            <a:r>
              <a:rPr lang="sv-SE" sz="2400" b="1" kern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comprehensive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information </a:t>
            </a:r>
            <a:r>
              <a:rPr lang="sv-SE" sz="2400" b="1" kern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about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all </a:t>
            </a:r>
            <a:r>
              <a:rPr lang="sv-SE" sz="2400" b="1" kern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registered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sv-SE" sz="2400" b="1" kern="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pharmaceuticals</a:t>
            </a:r>
            <a:r>
              <a:rPr lang="sv-SE" sz="2400" b="1" kern="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2013 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(OTC </a:t>
            </a:r>
            <a:r>
              <a:rPr lang="sv-SE" sz="2400" b="1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and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sv-SE" sz="2400" b="1" kern="0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Rx</a:t>
            </a:r>
            <a:r>
              <a:rPr lang="sv-SE" sz="2400" b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124744"/>
            <a:ext cx="8535987" cy="41148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Austria: </a:t>
            </a:r>
            <a:r>
              <a:rPr lang="en-GB" sz="1200" b="1" kern="0" dirty="0">
                <a:latin typeface="+mn-lt"/>
                <a:cs typeface="+mn-cs"/>
                <a:hlinkClick r:id="rId3"/>
              </a:rPr>
              <a:t>www.austriac</a:t>
            </a:r>
            <a:r>
              <a:rPr lang="en-GB" sz="1200" b="1" kern="0" dirty="0">
                <a:solidFill>
                  <a:srgbClr val="000000"/>
                </a:solidFill>
                <a:latin typeface="+mn-lt"/>
                <a:cs typeface="+mn-cs"/>
                <a:hlinkClick r:id="rId3"/>
              </a:rPr>
              <a:t>ode</a:t>
            </a:r>
            <a:r>
              <a:rPr lang="en-GB" sz="1200" b="1" kern="0" dirty="0">
                <a:latin typeface="+mn-lt"/>
                <a:cs typeface="+mn-cs"/>
                <a:hlinkClick r:id="rId3"/>
              </a:rPr>
              <a:t>x.at/avmain</a:t>
            </a:r>
            <a:r>
              <a:rPr lang="en-GB" sz="1200" b="1" kern="0" dirty="0">
                <a:solidFill>
                  <a:srgbClr val="008000"/>
                </a:solidFill>
                <a:latin typeface="+mn-lt"/>
                <a:cs typeface="+mn-cs"/>
                <a:hlinkClick r:id="rId3"/>
              </a:rPr>
              <a:t>/</a:t>
            </a:r>
            <a:r>
              <a:rPr lang="en-GB" sz="1200" b="1" kern="0" dirty="0">
                <a:solidFill>
                  <a:srgbClr val="008000"/>
                </a:solidFill>
                <a:latin typeface="+mn-lt"/>
                <a:cs typeface="+mn-cs"/>
              </a:rPr>
              <a:t>   </a:t>
            </a:r>
            <a:r>
              <a:rPr lang="sv-SE" sz="1200" b="1" dirty="0">
                <a:latin typeface="+mn-lt"/>
                <a:cs typeface="+mn-cs"/>
                <a:hlinkClick r:id="rId4"/>
              </a:rPr>
              <a:t>http://pharmaweb.ages.at/index.jsf</a:t>
            </a:r>
            <a:endParaRPr lang="en-GB" sz="12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Belgium: 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http</a:t>
            </a:r>
            <a:r>
              <a:rPr lang="sv-SE" sz="1200" b="1" dirty="0">
                <a:solidFill>
                  <a:srgbClr val="5295C2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://www.bcfi.be/</a:t>
            </a:r>
            <a:r>
              <a:rPr lang="sv-SE" sz="1200" b="1" dirty="0">
                <a:solidFill>
                  <a:srgbClr val="5295C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sz="1200" b="1" dirty="0" err="1">
                <a:solidFill>
                  <a:srgbClr val="5295C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www.pharma.be</a:t>
            </a:r>
            <a:endParaRPr lang="en-GB" sz="1400" b="1" kern="0" dirty="0">
              <a:solidFill>
                <a:srgbClr val="5295C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Croatia: </a:t>
            </a:r>
            <a:r>
              <a:rPr lang="en-US" sz="1200" b="1" u="sng" dirty="0"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http://www.almp.hr/?ln=hr&amp;w=lijekovi</a:t>
            </a:r>
            <a:endParaRPr lang="en-GB" sz="14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Czech Republic: </a:t>
            </a:r>
            <a:r>
              <a:rPr lang="en-GB" sz="1100" b="1" kern="0" dirty="0">
                <a:latin typeface="+mn-lt"/>
                <a:cs typeface="+mn-cs"/>
                <a:hlinkClick r:id="rId7"/>
              </a:rPr>
              <a:t>www.zdravotnickenoviny.cz/scripts/modules/catalogue/search.php?catalogueID=2</a:t>
            </a:r>
            <a:endParaRPr lang="en-GB" sz="105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Denmark: </a:t>
            </a:r>
            <a:r>
              <a:rPr lang="en-GB" sz="1400" b="1" kern="0" dirty="0">
                <a:latin typeface="+mn-lt"/>
                <a:cs typeface="+mn-cs"/>
                <a:hlinkClick r:id="rId8"/>
              </a:rPr>
              <a:t>http://medicin.dk/</a:t>
            </a:r>
            <a:r>
              <a:rPr lang="en-GB" sz="1400" b="1" kern="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Estonia: </a:t>
            </a:r>
            <a:r>
              <a:rPr lang="en-GB" sz="1400" b="1" kern="0" dirty="0">
                <a:latin typeface="+mn-lt"/>
                <a:cs typeface="+mn-cs"/>
                <a:hlinkClick r:id="rId9"/>
              </a:rPr>
              <a:t>www.raviminfo.ee</a:t>
            </a:r>
            <a:r>
              <a:rPr lang="en-GB" sz="1400" b="1" kern="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Finland: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  <a:hlinkClick r:id="rId10"/>
              </a:rPr>
              <a:t>www.fimea.fi/lakemedel/produktresumeer/humpl</a:t>
            </a:r>
            <a:endParaRPr lang="en-GB" sz="1400" b="1" kern="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solidFill>
                  <a:srgbClr val="FF0000"/>
                </a:solidFill>
                <a:latin typeface="+mn-lt"/>
                <a:cs typeface="+mn-cs"/>
              </a:rPr>
              <a:t>France: www.doctissimo.fr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solidFill>
                  <a:srgbClr val="FF0000"/>
                </a:solidFill>
                <a:latin typeface="+mn-lt"/>
                <a:cs typeface="+mn-cs"/>
              </a:rPr>
              <a:t>Germany: www.onmeda.de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 smtClean="0">
                <a:latin typeface="+mn-lt"/>
                <a:cs typeface="+mn-cs"/>
              </a:rPr>
              <a:t>Greece: </a:t>
            </a:r>
            <a:r>
              <a:rPr lang="sv-SE" sz="1400" b="1" dirty="0">
                <a:solidFill>
                  <a:srgbClr val="0000FF"/>
                </a:solidFill>
                <a:latin typeface="+mn-lt"/>
              </a:rPr>
              <a:t>www.galinos.gr/web/drugs/main/lists</a:t>
            </a:r>
            <a:endParaRPr lang="en-GB" sz="1400" b="1" kern="0" dirty="0" smtClean="0">
              <a:solidFill>
                <a:srgbClr val="0000FF"/>
              </a:solidFill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 smtClean="0">
                <a:latin typeface="+mn-lt"/>
                <a:cs typeface="+mn-cs"/>
              </a:rPr>
              <a:t>Hungary</a:t>
            </a:r>
            <a:r>
              <a:rPr lang="en-GB" sz="1400" b="1" kern="0" dirty="0">
                <a:latin typeface="+mn-lt"/>
                <a:cs typeface="+mn-cs"/>
              </a:rPr>
              <a:t>: </a:t>
            </a:r>
            <a:r>
              <a:rPr lang="en-GB" sz="1400" b="1" kern="0" dirty="0">
                <a:latin typeface="+mn-lt"/>
                <a:cs typeface="+mn-cs"/>
                <a:hlinkClick r:id="rId11"/>
              </a:rPr>
              <a:t>www.ogyi.hu/drug_database/</a:t>
            </a:r>
            <a:r>
              <a:rPr lang="en-GB" sz="1400" b="1" kern="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Ireland: </a:t>
            </a:r>
            <a:r>
              <a:rPr lang="en-GB" sz="1400" b="1" kern="0" dirty="0">
                <a:latin typeface="+mn-lt"/>
                <a:cs typeface="+mn-cs"/>
                <a:hlinkClick r:id="rId12"/>
              </a:rPr>
              <a:t>www.medicines.ie</a:t>
            </a:r>
            <a:r>
              <a:rPr lang="en-GB" sz="1400" b="1" kern="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Italy:</a:t>
            </a:r>
            <a:r>
              <a:rPr lang="en-GB" sz="1200" b="1" kern="0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Tahoma" pitchFamily="34" charset="0"/>
                <a:ea typeface="Tahoma" pitchFamily="34" charset="0"/>
                <a:cs typeface="Tahoma" pitchFamily="34" charset="0"/>
                <a:hlinkClick r:id="rId13"/>
              </a:rPr>
              <a:t>www.prontuariofarmaci.com</a:t>
            </a:r>
            <a:endParaRPr lang="en-GB" sz="1400" b="1" kern="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Latvia: </a:t>
            </a:r>
            <a:r>
              <a:rPr lang="sv-SE" sz="1200" b="1" u="sng" dirty="0">
                <a:latin typeface="Tahoma" pitchFamily="34" charset="0"/>
                <a:ea typeface="Tahoma" pitchFamily="34" charset="0"/>
                <a:cs typeface="Tahoma" pitchFamily="34" charset="0"/>
                <a:hlinkClick r:id="rId14"/>
              </a:rPr>
              <a:t>http://www.zva.gov.lv/index.php?id=375&amp;sa=375&amp;top=334</a:t>
            </a:r>
            <a:r>
              <a:rPr lang="sv-SE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sv-SE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v-SE" sz="1400" b="1" kern="0" dirty="0" err="1" smtClean="0">
                <a:latin typeface="+mn-lt"/>
                <a:ea typeface="Tahoma" pitchFamily="34" charset="0"/>
                <a:cs typeface="Tahoma" pitchFamily="34" charset="0"/>
              </a:rPr>
              <a:t>Lithuania</a:t>
            </a:r>
            <a:r>
              <a:rPr lang="sv-SE" sz="1400" b="1" kern="0" dirty="0">
                <a:latin typeface="+mn-lt"/>
                <a:ea typeface="Tahoma" pitchFamily="34" charset="0"/>
                <a:cs typeface="Tahoma" pitchFamily="34" charset="0"/>
              </a:rPr>
              <a:t>: </a:t>
            </a:r>
            <a:r>
              <a:rPr lang="sv-SE" sz="1400" b="1" kern="0" dirty="0" smtClean="0">
                <a:latin typeface="+mn-lt"/>
                <a:ea typeface="Tahoma" pitchFamily="34" charset="0"/>
                <a:cs typeface="Tahoma" pitchFamily="34" charset="0"/>
                <a:hlinkClick r:id="rId15"/>
              </a:rPr>
              <a:t>www.vaistai.lt</a:t>
            </a:r>
            <a:r>
              <a:rPr lang="sv-SE" sz="1400" b="1" kern="0" dirty="0" smtClean="0">
                <a:latin typeface="+mn-lt"/>
                <a:ea typeface="Tahoma" pitchFamily="34" charset="0"/>
                <a:cs typeface="Tahoma" pitchFamily="34" charset="0"/>
              </a:rPr>
              <a:t> </a:t>
            </a:r>
            <a:endParaRPr lang="en-GB" sz="1600" b="1" kern="0" dirty="0">
              <a:latin typeface="+mn-lt"/>
              <a:ea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Malta: </a:t>
            </a:r>
            <a:r>
              <a:rPr lang="sv-SE" sz="1200" b="1" dirty="0">
                <a:latin typeface="Tahoma" pitchFamily="34" charset="0"/>
                <a:cs typeface="Tahoma" pitchFamily="34" charset="0"/>
                <a:hlinkClick r:id="rId16"/>
              </a:rPr>
              <a:t>http://medicinesauthority.gov.mt/products/search.htm</a:t>
            </a:r>
            <a:endParaRPr lang="en-GB" sz="1400" b="1" kern="0" dirty="0"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Netherlands: </a:t>
            </a:r>
            <a:r>
              <a:rPr lang="en-GB" sz="1100" b="1" kern="0" dirty="0">
                <a:latin typeface="+mn-lt"/>
                <a:cs typeface="+mn-cs"/>
                <a:hlinkClick r:id="rId17"/>
              </a:rPr>
              <a:t>www.cbg-meb.nl/CBG/en/human-medicines/geneesmiddeleninformatiebank/default.htm</a:t>
            </a:r>
            <a:r>
              <a:rPr lang="en-GB" sz="1600" b="1" kern="0" dirty="0">
                <a:latin typeface="+mn-lt"/>
                <a:cs typeface="+mn-cs"/>
              </a:rPr>
              <a:t> </a:t>
            </a:r>
            <a:endParaRPr lang="en-GB" sz="14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Norway: </a:t>
            </a:r>
            <a:r>
              <a:rPr lang="en-GB" sz="1050" b="1" kern="0" dirty="0">
                <a:latin typeface="+mn-lt"/>
                <a:cs typeface="+mn-cs"/>
                <a:hlinkClick r:id="rId18"/>
              </a:rPr>
              <a:t>www.legemiddelverket.no/custom/Preparatsok/prepSearch____80333.aspx?filterBy=CopyToConsumer</a:t>
            </a:r>
            <a:r>
              <a:rPr lang="en-GB" sz="1200" b="1" kern="0" dirty="0">
                <a:latin typeface="+mn-lt"/>
                <a:cs typeface="+mn-cs"/>
              </a:rPr>
              <a:t> </a:t>
            </a:r>
            <a:endParaRPr lang="en-GB" sz="11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Portugal: </a:t>
            </a:r>
            <a:r>
              <a:rPr lang="en-GB" sz="1400" b="1" kern="0" dirty="0">
                <a:latin typeface="+mn-lt"/>
                <a:cs typeface="+mn-cs"/>
                <a:hlinkClick r:id="rId19"/>
              </a:rPr>
              <a:t>www.infarmed.pt/infomed/inicio.php</a:t>
            </a:r>
            <a:r>
              <a:rPr lang="en-GB" sz="1400" b="1" kern="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Romania: </a:t>
            </a:r>
            <a:r>
              <a:rPr lang="en-GB" sz="1400" b="1" kern="0" dirty="0">
                <a:latin typeface="+mn-lt"/>
                <a:cs typeface="+mn-cs"/>
                <a:hlinkClick r:id="rId20"/>
              </a:rPr>
              <a:t>www.anm.ro/en/html/pharmacopoeia.html</a:t>
            </a:r>
            <a:endParaRPr lang="en-GB" sz="14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Slovakia: </a:t>
            </a:r>
            <a:r>
              <a:rPr lang="en-GB" sz="1400" b="1" kern="0" dirty="0">
                <a:latin typeface="+mn-lt"/>
                <a:cs typeface="+mn-cs"/>
                <a:hlinkClick r:id="rId21"/>
              </a:rPr>
              <a:t>www.liekinfo.sk</a:t>
            </a:r>
            <a:endParaRPr lang="en-GB" sz="14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sv-SE" sz="1400" b="1" dirty="0" err="1">
                <a:latin typeface="+mn-lt"/>
                <a:cs typeface="+mn-cs"/>
              </a:rPr>
              <a:t>Slovenia</a:t>
            </a:r>
            <a:r>
              <a:rPr lang="sv-SE" sz="1400" b="1" dirty="0">
                <a:latin typeface="+mn-lt"/>
                <a:cs typeface="+mn-cs"/>
              </a:rPr>
              <a:t>: </a:t>
            </a:r>
            <a:r>
              <a:rPr lang="sv-SE" sz="1400" b="1" dirty="0" err="1">
                <a:latin typeface="+mn-lt"/>
                <a:cs typeface="+mn-cs"/>
                <a:hlinkClick r:id="rId22"/>
              </a:rPr>
              <a:t>www.zdravila.net</a:t>
            </a:r>
            <a:r>
              <a:rPr lang="sv-SE" sz="1400" b="1" dirty="0">
                <a:latin typeface="+mn-lt"/>
                <a:cs typeface="+mn-cs"/>
              </a:rPr>
              <a:t> </a:t>
            </a:r>
            <a:endParaRPr lang="en-GB" sz="14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Sweden: </a:t>
            </a:r>
            <a:r>
              <a:rPr lang="en-GB" sz="1400" b="1" kern="0" dirty="0">
                <a:latin typeface="+mn-lt"/>
                <a:cs typeface="+mn-cs"/>
                <a:hlinkClick r:id="rId23"/>
              </a:rPr>
              <a:t>www.fass.se</a:t>
            </a:r>
            <a:endParaRPr lang="en-GB" sz="1400" b="1" kern="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Switzerland: </a:t>
            </a:r>
            <a:r>
              <a:rPr lang="en-GB" sz="1400" b="1" kern="0" dirty="0">
                <a:latin typeface="+mn-lt"/>
                <a:cs typeface="+mn-cs"/>
                <a:hlinkClick r:id="rId24"/>
              </a:rPr>
              <a:t>www.kompendium.ch</a:t>
            </a:r>
            <a:r>
              <a:rPr lang="en-GB" sz="1400" b="1" kern="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en-GB" sz="1400" b="1" kern="0" dirty="0">
                <a:latin typeface="+mn-lt"/>
                <a:cs typeface="+mn-cs"/>
              </a:rPr>
              <a:t>U.K.: </a:t>
            </a:r>
            <a:r>
              <a:rPr lang="en-GB" sz="1400" b="1" kern="0" dirty="0">
                <a:latin typeface="+mn-lt"/>
                <a:cs typeface="+mn-cs"/>
                <a:hlinkClick r:id="rId25"/>
              </a:rPr>
              <a:t>http://emc.medicines.org.uk/</a:t>
            </a:r>
            <a:r>
              <a:rPr lang="en-GB" sz="1400" b="1" kern="0" dirty="0">
                <a:latin typeface="+mn-lt"/>
                <a:cs typeface="+mn-cs"/>
              </a:rPr>
              <a:t>  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endParaRPr lang="en-GB" sz="14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do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not </a:t>
            </a:r>
            <a:r>
              <a:rPr lang="sv-SE" dirty="0" err="1" smtClean="0"/>
              <a:t>see</a:t>
            </a:r>
            <a:r>
              <a:rPr lang="sv-SE" dirty="0" smtClean="0"/>
              <a:t> </a:t>
            </a:r>
            <a:r>
              <a:rPr lang="sv-SE" dirty="0" err="1" smtClean="0"/>
              <a:t>clearer</a:t>
            </a:r>
            <a:r>
              <a:rPr lang="sv-SE" dirty="0" smtClean="0"/>
              <a:t> </a:t>
            </a:r>
            <a:r>
              <a:rPr lang="sv-SE" dirty="0" err="1" smtClean="0"/>
              <a:t>traces</a:t>
            </a:r>
            <a:r>
              <a:rPr lang="sv-SE" dirty="0" smtClean="0"/>
              <a:t> of the </a:t>
            </a:r>
            <a:r>
              <a:rPr lang="sv-SE" dirty="0" err="1" smtClean="0"/>
              <a:t>financial</a:t>
            </a:r>
            <a:r>
              <a:rPr lang="sv-SE" dirty="0" smtClean="0"/>
              <a:t> </a:t>
            </a:r>
            <a:r>
              <a:rPr lang="sv-SE" dirty="0" err="1" smtClean="0"/>
              <a:t>crisis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3455988"/>
          </a:xfrm>
        </p:spPr>
        <p:txBody>
          <a:bodyPr/>
          <a:lstStyle/>
          <a:p>
            <a:pPr marL="531813" indent="-531813" eaLnBrk="1" hangingPunct="1">
              <a:buFontTx/>
              <a:buBlip>
                <a:blip r:embed="rId2"/>
              </a:buBlip>
            </a:pPr>
            <a:r>
              <a:rPr lang="sv-SE" smtClean="0"/>
              <a:t>Healthcare traditionally weak at measuring output/outcomes.</a:t>
            </a:r>
            <a:endParaRPr lang="en-GB" smtClean="0"/>
          </a:p>
          <a:p>
            <a:pPr marL="531813" indent="-531813" eaLnBrk="1" hangingPunct="1"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mtClean="0"/>
              <a:t>“The good old days that never were”</a:t>
            </a:r>
            <a:endParaRPr lang="sv-SE" smtClean="0"/>
          </a:p>
          <a:p>
            <a:pPr marL="531813" indent="-531813" eaLnBrk="1" hangingPunct="1">
              <a:spcAft>
                <a:spcPts val="600"/>
              </a:spcAft>
              <a:buFontTx/>
              <a:buBlip>
                <a:blip r:embed="rId2"/>
              </a:buBlip>
            </a:pPr>
            <a:r>
              <a:rPr lang="sv-SE" smtClean="0"/>
              <a:t>Underlying improvement forces are very strong!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492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>
                <a:solidFill>
                  <a:srgbClr val="FF8029"/>
                </a:solidFill>
              </a:rPr>
              <a:t>THANK YOU -</a:t>
            </a:r>
            <a:br>
              <a:rPr lang="sv-SE" dirty="0" smtClean="0">
                <a:solidFill>
                  <a:srgbClr val="FF8029"/>
                </a:solidFill>
              </a:rPr>
            </a:br>
            <a:r>
              <a:rPr lang="sv-SE" dirty="0" smtClean="0">
                <a:solidFill>
                  <a:srgbClr val="FF8029"/>
                </a:solidFill>
              </a:rPr>
              <a:t/>
            </a:r>
            <a:br>
              <a:rPr lang="sv-SE" dirty="0" smtClean="0">
                <a:solidFill>
                  <a:srgbClr val="FF8029"/>
                </a:solidFill>
              </a:rPr>
            </a:br>
            <a:r>
              <a:rPr lang="sv-SE" dirty="0" smtClean="0">
                <a:solidFill>
                  <a:srgbClr val="FF8029"/>
                </a:solidFill>
              </a:rPr>
              <a:t>SEE IT ALL ON</a:t>
            </a:r>
            <a:br>
              <a:rPr lang="sv-SE" dirty="0" smtClean="0">
                <a:solidFill>
                  <a:srgbClr val="FF8029"/>
                </a:solidFill>
              </a:rPr>
            </a:br>
            <a:r>
              <a:rPr lang="sv-SE" u="sng" dirty="0" err="1" smtClean="0">
                <a:solidFill>
                  <a:srgbClr val="0070C0"/>
                </a:solidFill>
              </a:rPr>
              <a:t>www.healthpowerhouse.com</a:t>
            </a:r>
            <a:endParaRPr lang="sv-SE" dirty="0">
              <a:solidFill>
                <a:srgbClr val="FF80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pPr lvl="0"/>
            <a:r>
              <a:rPr lang="en-GB" sz="3600" b="1" dirty="0" smtClean="0">
                <a:solidFill>
                  <a:srgbClr val="FF7E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"What is the secret behind the rapid improvement of Macedonian healthcare performance?“</a:t>
            </a:r>
            <a:r>
              <a:rPr lang="en-GB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GB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sz="4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Nicola </a:t>
            </a:r>
            <a:r>
              <a:rPr lang="en-GB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Todorov</a:t>
            </a:r>
            <a:r>
              <a:rPr lang="en-GB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b="1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Aft>
                <a:spcPts val="1200"/>
              </a:spcAft>
            </a:pPr>
            <a:r>
              <a:rPr lang="en-GB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Minister </a:t>
            </a:r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of Health, </a:t>
            </a:r>
            <a:b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Republic of Macedonia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95288" y="1187450"/>
            <a:ext cx="8172450" cy="1655514"/>
          </a:xfrm>
        </p:spPr>
        <p:txBody>
          <a:bodyPr rtlCol="0">
            <a:normAutofit/>
          </a:bodyPr>
          <a:lstStyle/>
          <a:p>
            <a:pPr eaLnBrk="1" fontAlgn="auto" hangingPunct="1">
              <a:buFontTx/>
              <a:buBlip>
                <a:blip r:embed="rId2"/>
              </a:buBlip>
              <a:defRPr/>
            </a:pPr>
            <a:r>
              <a:rPr lang="sv-SE" sz="1600" dirty="0" err="1" smtClean="0"/>
              <a:t>Comparing</a:t>
            </a:r>
            <a:r>
              <a:rPr lang="sv-SE" sz="1600" dirty="0" smtClean="0"/>
              <a:t> </a:t>
            </a:r>
            <a:r>
              <a:rPr lang="sv-SE" sz="1600" dirty="0" err="1" smtClean="0"/>
              <a:t>healthcare</a:t>
            </a:r>
            <a:r>
              <a:rPr lang="sv-SE" sz="1600" dirty="0" smtClean="0"/>
              <a:t> systems performance in 35 </a:t>
            </a:r>
            <a:r>
              <a:rPr lang="sv-SE" sz="1600" dirty="0" err="1" smtClean="0"/>
              <a:t>countries</a:t>
            </a:r>
            <a:r>
              <a:rPr lang="sv-SE" sz="1600" dirty="0" smtClean="0"/>
              <a:t> from a </a:t>
            </a:r>
            <a:r>
              <a:rPr lang="sv-SE" sz="1600" dirty="0" err="1" smtClean="0"/>
              <a:t>consumer/patient</a:t>
            </a:r>
            <a:r>
              <a:rPr lang="sv-SE" sz="1600" dirty="0" smtClean="0"/>
              <a:t> </a:t>
            </a:r>
            <a:r>
              <a:rPr lang="sv-SE" sz="1600" dirty="0" err="1" smtClean="0"/>
              <a:t>view</a:t>
            </a:r>
            <a:r>
              <a:rPr lang="sv-SE" sz="1600" dirty="0" smtClean="0"/>
              <a:t>.</a:t>
            </a:r>
            <a:endParaRPr lang="en-GB" sz="1600" dirty="0" smtClean="0"/>
          </a:p>
          <a:p>
            <a:pPr eaLnBrk="1" fontAlgn="auto" hangingPunct="1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en-GB" sz="1600" dirty="0" smtClean="0"/>
              <a:t>S</a:t>
            </a:r>
            <a:r>
              <a:rPr lang="sv-SE" sz="1600" dirty="0" err="1" smtClean="0"/>
              <a:t>ince</a:t>
            </a:r>
            <a:r>
              <a:rPr lang="sv-SE" sz="1600" dirty="0" smtClean="0"/>
              <a:t> 2004, </a:t>
            </a:r>
            <a:r>
              <a:rPr lang="sv-SE" sz="1600" dirty="0" err="1" smtClean="0"/>
              <a:t>more</a:t>
            </a:r>
            <a:r>
              <a:rPr lang="sv-SE" sz="1600" dirty="0" smtClean="0"/>
              <a:t> </a:t>
            </a:r>
            <a:r>
              <a:rPr lang="sv-SE" sz="1600" dirty="0" err="1" smtClean="0"/>
              <a:t>than</a:t>
            </a:r>
            <a:r>
              <a:rPr lang="sv-SE" sz="1600" dirty="0" smtClean="0"/>
              <a:t> 40 index editions, </a:t>
            </a:r>
            <a:r>
              <a:rPr lang="sv-SE" sz="1600" dirty="0" err="1" smtClean="0"/>
              <a:t>available</a:t>
            </a:r>
            <a:r>
              <a:rPr lang="sv-SE" sz="1600" dirty="0" smtClean="0"/>
              <a:t> for </a:t>
            </a:r>
            <a:r>
              <a:rPr lang="sv-SE" sz="1600" dirty="0" err="1" smtClean="0"/>
              <a:t>free</a:t>
            </a:r>
            <a:r>
              <a:rPr lang="sv-SE" sz="1600" dirty="0" smtClean="0"/>
              <a:t>.</a:t>
            </a:r>
          </a:p>
          <a:p>
            <a:pPr eaLnBrk="1" fontAlgn="auto" hangingPunct="1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sv-SE" sz="1600" dirty="0" smtClean="0"/>
              <a:t>Index </a:t>
            </a:r>
            <a:r>
              <a:rPr lang="sv-SE" sz="1600" dirty="0" err="1" smtClean="0"/>
              <a:t>projects</a:t>
            </a:r>
            <a:r>
              <a:rPr lang="sv-SE" sz="1600" dirty="0" smtClean="0"/>
              <a:t> </a:t>
            </a:r>
            <a:r>
              <a:rPr lang="sv-SE" sz="1600" dirty="0" err="1" smtClean="0"/>
              <a:t>financed</a:t>
            </a:r>
            <a:r>
              <a:rPr lang="sv-SE" sz="1600" dirty="0" smtClean="0"/>
              <a:t> </a:t>
            </a:r>
            <a:r>
              <a:rPr lang="sv-SE" sz="1600" dirty="0" err="1" smtClean="0"/>
              <a:t>through</a:t>
            </a:r>
            <a:r>
              <a:rPr lang="sv-SE" sz="1600" dirty="0" smtClean="0"/>
              <a:t> </a:t>
            </a:r>
            <a:r>
              <a:rPr lang="sv-SE" sz="1600" dirty="0" err="1" smtClean="0"/>
              <a:t>unconditional</a:t>
            </a:r>
            <a:r>
              <a:rPr lang="sv-SE" sz="1600" dirty="0" smtClean="0"/>
              <a:t> </a:t>
            </a:r>
            <a:r>
              <a:rPr lang="sv-SE" sz="1600" dirty="0" err="1" smtClean="0"/>
              <a:t>development</a:t>
            </a:r>
            <a:r>
              <a:rPr lang="sv-SE" sz="1600" dirty="0" smtClean="0"/>
              <a:t> grants, </a:t>
            </a:r>
            <a:r>
              <a:rPr lang="sv-SE" sz="1600" dirty="0" err="1" smtClean="0"/>
              <a:t>similar</a:t>
            </a:r>
            <a:r>
              <a:rPr lang="sv-SE" sz="1600" dirty="0" smtClean="0"/>
              <a:t> to </a:t>
            </a:r>
            <a:r>
              <a:rPr lang="sv-SE" sz="1600" dirty="0" err="1" smtClean="0"/>
              <a:t>medical</a:t>
            </a:r>
            <a:r>
              <a:rPr lang="sv-SE" sz="1600" dirty="0" smtClean="0"/>
              <a:t> </a:t>
            </a:r>
            <a:r>
              <a:rPr lang="sv-SE" sz="1600" dirty="0" err="1" smtClean="0"/>
              <a:t>faculty</a:t>
            </a:r>
            <a:r>
              <a:rPr lang="sv-SE" sz="1600" dirty="0" smtClean="0"/>
              <a:t> </a:t>
            </a:r>
            <a:r>
              <a:rPr lang="sv-SE" sz="1600" dirty="0" err="1" smtClean="0"/>
              <a:t>sponsored</a:t>
            </a:r>
            <a:r>
              <a:rPr lang="sv-SE" sz="1600" dirty="0" smtClean="0"/>
              <a:t> research.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23850" y="44450"/>
            <a:ext cx="8243888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 err="1" smtClean="0"/>
              <a:t>About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dirty="0" smtClean="0"/>
              <a:t>Health </a:t>
            </a:r>
            <a:r>
              <a:rPr lang="sv-SE" sz="3200" dirty="0" err="1" smtClean="0"/>
              <a:t>Consumer</a:t>
            </a:r>
            <a:r>
              <a:rPr lang="sv-SE" sz="3200" dirty="0" smtClean="0"/>
              <a:t> Powerhouse</a:t>
            </a:r>
            <a:endParaRPr lang="sv-SE" sz="3200" dirty="0"/>
          </a:p>
        </p:txBody>
      </p:sp>
      <p:sp>
        <p:nvSpPr>
          <p:cNvPr id="7172" name="Rectangle 3"/>
          <p:cNvSpPr txBox="1">
            <a:spLocks noChangeArrowheads="1"/>
          </p:cNvSpPr>
          <p:nvPr/>
        </p:nvSpPr>
        <p:spPr bwMode="auto">
          <a:xfrm>
            <a:off x="1043608" y="2853435"/>
            <a:ext cx="71294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</a:pPr>
            <a:r>
              <a:rPr lang="en-GB" sz="1200" b="1" dirty="0">
                <a:solidFill>
                  <a:srgbClr val="FF6219"/>
                </a:solidFill>
                <a:latin typeface="Tahoma" pitchFamily="34" charset="0"/>
                <a:cs typeface="Tahoma" pitchFamily="34" charset="0"/>
              </a:rPr>
              <a:t>Europe</a:t>
            </a:r>
          </a:p>
          <a:p>
            <a:pPr marL="342900" indent="-342900" defTabSz="876300">
              <a:lnSpc>
                <a:spcPct val="80000"/>
              </a:lnSpc>
              <a:spcBef>
                <a:spcPts val="600"/>
              </a:spcBef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Euro Health Consumer Index 		2005, 2006, 2007, 2008, 2009, </a:t>
            </a:r>
            <a:r>
              <a:rPr lang="en-GB" sz="1200" b="1" dirty="0" smtClean="0">
                <a:latin typeface="Tahoma" pitchFamily="34" charset="0"/>
                <a:cs typeface="Tahoma" pitchFamily="34" charset="0"/>
              </a:rPr>
              <a:t>2012, 2013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>
                <a:latin typeface="Tahoma" pitchFamily="34" charset="0"/>
                <a:cs typeface="Tahoma" pitchFamily="34" charset="0"/>
              </a:rPr>
              <a:t>E</a:t>
            </a:r>
            <a:r>
              <a:rPr lang="en-GB" sz="1200" b="1" dirty="0" err="1">
                <a:latin typeface="Tahoma" pitchFamily="34" charset="0"/>
                <a:cs typeface="Tahoma" pitchFamily="34" charset="0"/>
              </a:rPr>
              <a:t>uro</a:t>
            </a:r>
            <a:r>
              <a:rPr lang="en-GB" sz="1200" b="1" dirty="0">
                <a:latin typeface="Tahoma" pitchFamily="34" charset="0"/>
                <a:cs typeface="Tahoma" pitchFamily="34" charset="0"/>
              </a:rPr>
              <a:t> Consumer Heart Index		2008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Euro Diabetes Care Index 		</a:t>
            </a:r>
            <a:r>
              <a:rPr lang="en-GB" sz="1200" b="1" dirty="0" smtClean="0">
                <a:latin typeface="Tahoma" pitchFamily="34" charset="0"/>
                <a:cs typeface="Tahoma" pitchFamily="34" charset="0"/>
              </a:rPr>
              <a:t>2008, 2014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Euro HIV Index			2009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Euro Patient Empowerment Index	2009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Nordic COPD Index		</a:t>
            </a:r>
            <a:r>
              <a:rPr lang="en-GB" sz="1200" b="1" dirty="0" smtClean="0">
                <a:latin typeface="Tahoma" pitchFamily="34" charset="0"/>
                <a:cs typeface="Tahoma" pitchFamily="34" charset="0"/>
              </a:rPr>
              <a:t>2010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Tobacco Harm Prevention Index	2011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>
                <a:latin typeface="Tahoma" pitchFamily="34" charset="0"/>
                <a:cs typeface="Tahoma" pitchFamily="34" charset="0"/>
              </a:rPr>
              <a:t>Euro </a:t>
            </a:r>
            <a:r>
              <a:rPr lang="sv-SE" sz="1200" b="1" dirty="0" err="1">
                <a:latin typeface="Tahoma" pitchFamily="34" charset="0"/>
                <a:cs typeface="Tahoma" pitchFamily="34" charset="0"/>
              </a:rPr>
              <a:t>Headache</a:t>
            </a:r>
            <a:r>
              <a:rPr lang="sv-SE" sz="1200" b="1" dirty="0">
                <a:latin typeface="Tahoma" pitchFamily="34" charset="0"/>
                <a:cs typeface="Tahoma" pitchFamily="34" charset="0"/>
              </a:rPr>
              <a:t> Index		2011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>
                <a:latin typeface="Tahoma" pitchFamily="34" charset="0"/>
                <a:cs typeface="Tahoma" pitchFamily="34" charset="0"/>
              </a:rPr>
              <a:t>Euro Hepatitis Index		</a:t>
            </a:r>
            <a:r>
              <a:rPr lang="sv-SE" sz="1200" b="1" dirty="0" smtClean="0">
                <a:latin typeface="Tahoma" pitchFamily="34" charset="0"/>
                <a:cs typeface="Tahoma" pitchFamily="34" charset="0"/>
              </a:rPr>
              <a:t>2012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 smtClean="0">
                <a:latin typeface="Tahoma" pitchFamily="34" charset="0"/>
                <a:cs typeface="Tahoma" pitchFamily="34" charset="0"/>
              </a:rPr>
              <a:t>Euro Vision Scorecard		2013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 smtClean="0">
                <a:latin typeface="Tahoma" pitchFamily="34" charset="0"/>
                <a:cs typeface="Tahoma" pitchFamily="34" charset="0"/>
              </a:rPr>
              <a:t>Euro Pancreatic Cancer Index		2014</a:t>
            </a:r>
            <a:endParaRPr lang="sv-SE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defTabSz="876300">
              <a:lnSpc>
                <a:spcPct val="80000"/>
              </a:lnSpc>
            </a:pPr>
            <a:endParaRPr lang="sv-SE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defTabSz="876300">
              <a:lnSpc>
                <a:spcPct val="80000"/>
              </a:lnSpc>
              <a:spcAft>
                <a:spcPts val="600"/>
              </a:spcAft>
            </a:pPr>
            <a:r>
              <a:rPr lang="en-GB" sz="1200" b="1" dirty="0">
                <a:solidFill>
                  <a:srgbClr val="FF6219"/>
                </a:solidFill>
                <a:latin typeface="Tahoma" pitchFamily="34" charset="0"/>
                <a:cs typeface="Tahoma" pitchFamily="34" charset="0"/>
              </a:rPr>
              <a:t>Sweden, others</a:t>
            </a:r>
            <a:endParaRPr lang="sv-SE" sz="1200" b="1" dirty="0">
              <a:latin typeface="Tahoma" pitchFamily="34" charset="0"/>
              <a:cs typeface="Tahoma" pitchFamily="34" charset="0"/>
            </a:endParaRP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Health Consumer Index		Sweden  2004, 2005, 2006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>
                <a:latin typeface="Tahoma" pitchFamily="34" charset="0"/>
                <a:cs typeface="Tahoma" pitchFamily="34" charset="0"/>
              </a:rPr>
              <a:t>D</a:t>
            </a:r>
            <a:r>
              <a:rPr lang="en-GB" sz="1200" b="1" dirty="0" err="1">
                <a:latin typeface="Tahoma" pitchFamily="34" charset="0"/>
                <a:cs typeface="Tahoma" pitchFamily="34" charset="0"/>
              </a:rPr>
              <a:t>iabetes</a:t>
            </a:r>
            <a:r>
              <a:rPr lang="en-GB" sz="1200" b="1" dirty="0">
                <a:latin typeface="Tahoma" pitchFamily="34" charset="0"/>
                <a:cs typeface="Tahoma" pitchFamily="34" charset="0"/>
              </a:rPr>
              <a:t> Care Index		Sweden  2006, 2007, 2008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Breast Cancer Index		Sweden  2006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Vaccination Index			Sweden  2007, 2008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Renal Care Index			Sweden  2007, 2008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Smoke Cessation Index		Sweden  2008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COPD Index			Sweden  2009, Nordic 2010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Advanced Home Care Index		Sweden  2010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Euro-Canada Health Consumer Index 	Canada   2008, 2009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1200" b="1" dirty="0">
                <a:latin typeface="Tahoma" pitchFamily="34" charset="0"/>
                <a:cs typeface="Tahoma" pitchFamily="34" charset="0"/>
              </a:rPr>
              <a:t>Provincial Health Consumer Index	Canada   2008, 2009, </a:t>
            </a:r>
            <a:r>
              <a:rPr lang="en-GB" sz="1200" b="1" dirty="0" smtClean="0">
                <a:latin typeface="Tahoma" pitchFamily="34" charset="0"/>
                <a:cs typeface="Tahoma" pitchFamily="34" charset="0"/>
              </a:rPr>
              <a:t>2010</a:t>
            </a:r>
          </a:p>
          <a:p>
            <a:pPr marL="342900" indent="-342900" defTabSz="8763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sv-SE" sz="1200" b="1" dirty="0" smtClean="0">
                <a:latin typeface="Tahoma" pitchFamily="34" charset="0"/>
                <a:cs typeface="Tahoma" pitchFamily="34" charset="0"/>
              </a:rPr>
              <a:t>All Hospitals Index		Sweden  2011</a:t>
            </a:r>
            <a:endParaRPr lang="en-GB" sz="1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EHCI 2014</a:t>
            </a:r>
            <a:br>
              <a:rPr lang="sv-SE" dirty="0" smtClean="0"/>
            </a:br>
            <a:r>
              <a:rPr lang="sv-SE" dirty="0" err="1" smtClean="0"/>
              <a:t>Important</a:t>
            </a:r>
            <a:r>
              <a:rPr lang="sv-SE" dirty="0" smtClean="0"/>
              <a:t> trends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39552" y="1556792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en-GB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reatment results in European healthcare keep improving essentially everywhere!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Wealthy countries do better in the EHCI – the “equity gap” more obvious than in previous years</a:t>
            </a:r>
          </a:p>
          <a:p>
            <a:pPr marL="354013" indent="-354013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</a:pPr>
            <a:r>
              <a:rPr lang="sv-SE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Savings</a:t>
            </a:r>
            <a:r>
              <a:rPr lang="sv-S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pharmaceuticals the most obvious effect of austerity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sv-S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patterns remarkably stable over time – </a:t>
            </a:r>
            <a:r>
              <a:rPr lang="sv-SE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waiting</a:t>
            </a:r>
            <a:r>
              <a:rPr lang="sv-S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lists a mental </a:t>
            </a:r>
            <a:r>
              <a:rPr lang="sv-SE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condition</a:t>
            </a:r>
            <a:r>
              <a:rPr lang="sv-SE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54013" indent="-354013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“Big Beveridge” have problems delivering!</a:t>
            </a:r>
            <a:endParaRPr lang="sv-SE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57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5817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95" name="Group 1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8214547"/>
              </p:ext>
            </p:extLst>
          </p:nvPr>
        </p:nvGraphicFramePr>
        <p:xfrm>
          <a:off x="395536" y="1340768"/>
          <a:ext cx="8215371" cy="4205655"/>
        </p:xfrm>
        <a:graphic>
          <a:graphicData uri="http://schemas.openxmlformats.org/drawingml/2006/table">
            <a:tbl>
              <a:tblPr/>
              <a:tblGrid>
                <a:gridCol w="2738457"/>
                <a:gridCol w="2262203"/>
                <a:gridCol w="3214711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29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Sub-discipline</a:t>
                      </a:r>
                      <a:endParaRPr kumimoji="0" lang="sv-S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29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Weight</a:t>
                      </a: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(points </a:t>
                      </a:r>
                      <a:r>
                        <a:rPr kumimoji="0" lang="sv-S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</a:t>
                      </a: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1000 for full </a:t>
                      </a:r>
                      <a:r>
                        <a:rPr kumimoji="0" lang="sv-S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score</a:t>
                      </a: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Doing</a:t>
                      </a:r>
                      <a:r>
                        <a:rPr kumimoji="0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well</a:t>
                      </a:r>
                      <a:endParaRPr kumimoji="0" lang="sv-S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400" b="1" dirty="0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Patient rights, information and </a:t>
                      </a:r>
                      <a:r>
                        <a:rPr lang="sv-SE" sz="14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e-Health</a:t>
                      </a: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29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Netherlands</a:t>
                      </a:r>
                      <a:r>
                        <a:rPr lang="sv-SE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v-SE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Denmark</a:t>
                      </a:r>
                      <a:r>
                        <a:rPr lang="sv-SE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v-SE" sz="1400" b="1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Norway</a:t>
                      </a:r>
                      <a:r>
                        <a:rPr lang="sv-SE" sz="14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FYR </a:t>
                      </a:r>
                      <a:r>
                        <a:rPr kumimoji="0" lang="sv-S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Macedonia</a:t>
                      </a:r>
                      <a:r>
                        <a:rPr kumimoji="0" lang="sv-S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v-SE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Iceland</a:t>
                      </a:r>
                      <a:endParaRPr kumimoji="0" lang="sv-S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Waiting</a:t>
                      </a:r>
                      <a:r>
                        <a:rPr lang="sv-SE" sz="1600" b="1" dirty="0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v-SE" sz="16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</a:t>
                      </a:r>
                      <a:r>
                        <a:rPr lang="sv-SE" sz="1600" b="1" dirty="0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Access</a:t>
                      </a:r>
                      <a:endParaRPr kumimoji="0" lang="sv-S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29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1" dirty="0" err="1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Belgium</a:t>
                      </a:r>
                      <a:r>
                        <a:rPr lang="sv-SE" sz="16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v-SE" sz="1600" b="1" dirty="0" err="1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Switzerland</a:t>
                      </a:r>
                      <a:r>
                        <a:rPr lang="sv-SE" sz="1600" b="1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sv-SE" sz="1600" b="1" baseline="0" dirty="0" smtClean="0">
                          <a:solidFill>
                            <a:srgbClr val="0099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v-SE" sz="1600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FYR </a:t>
                      </a:r>
                      <a:r>
                        <a:rPr lang="sv-SE" sz="1600" b="1" baseline="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Macedonia</a:t>
                      </a:r>
                      <a:endParaRPr kumimoji="0" lang="sv-S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6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Outcomes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29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Netherlands, Norway, Iceland, Switzerland, 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400" b="1" dirty="0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Range &amp; </a:t>
                      </a:r>
                      <a:r>
                        <a:rPr lang="sv-SE" sz="14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Reach</a:t>
                      </a:r>
                      <a:r>
                        <a:rPr lang="sv-SE" sz="1400" b="1" dirty="0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services </a:t>
                      </a:r>
                      <a:r>
                        <a:rPr lang="sv-SE" sz="14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provided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29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Netherlands, Sweden,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Norway, Belgium, Finland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8029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Prevention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Iceland, Norway, Spain, Sweden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sv-SE" sz="14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Pharmaceuticals</a:t>
                      </a:r>
                      <a:r>
                        <a:rPr lang="sv-SE" sz="1400" b="1" dirty="0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v-SE" sz="1400" b="1" dirty="0" err="1" smtClean="0">
                          <a:solidFill>
                            <a:srgbClr val="FF802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deployment</a:t>
                      </a: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8029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Finland, Germany, Ireland, Netherlands, 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60648"/>
            <a:ext cx="7772400" cy="8572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EHCI 2014 </a:t>
            </a:r>
            <a:r>
              <a:rPr lang="sv-SE" sz="3600" dirty="0" smtClean="0"/>
              <a:t>sub-disciplines</a:t>
            </a:r>
            <a:endParaRPr lang="sv-SE" dirty="0" smtClean="0"/>
          </a:p>
        </p:txBody>
      </p:sp>
      <p:sp>
        <p:nvSpPr>
          <p:cNvPr id="10273" name="textruta 3"/>
          <p:cNvSpPr txBox="1">
            <a:spLocks noChangeArrowheads="1"/>
          </p:cNvSpPr>
          <p:nvPr/>
        </p:nvSpPr>
        <p:spPr bwMode="auto">
          <a:xfrm>
            <a:off x="1763688" y="5661248"/>
            <a:ext cx="52966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A total of </a:t>
            </a:r>
            <a:r>
              <a:rPr lang="sv-SE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48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indicators</a:t>
            </a:r>
            <a:r>
              <a:rPr lang="sv-SE" b="1" dirty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in </a:t>
            </a:r>
            <a:r>
              <a:rPr lang="sv-SE" b="1" dirty="0" err="1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six</a:t>
            </a:r>
            <a:r>
              <a:rPr lang="sv-SE" b="1" dirty="0" smtClean="0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sv-SE" b="1" dirty="0" err="1">
                <a:solidFill>
                  <a:srgbClr val="FF8029"/>
                </a:solidFill>
                <a:latin typeface="Tahoma" pitchFamily="34" charset="0"/>
                <a:cs typeface="Tahoma" pitchFamily="34" charset="0"/>
              </a:rPr>
              <a:t>sub-disciplines</a:t>
            </a:r>
            <a:endParaRPr lang="sv-SE" b="1" dirty="0">
              <a:solidFill>
                <a:srgbClr val="FF802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115616" y="6030580"/>
            <a:ext cx="783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have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really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tried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to be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inventive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make the Index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challenging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but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there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is no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stopping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The </a:t>
            </a:r>
            <a:r>
              <a:rPr lang="sv-SE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Netherlands</a:t>
            </a:r>
            <a:r>
              <a:rPr lang="sv-SE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sv-SE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68" y="9376"/>
            <a:ext cx="8535182" cy="68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Europe </a:t>
            </a:r>
            <a:r>
              <a:rPr lang="sv-SE" dirty="0" err="1" smtClean="0"/>
              <a:t>learn</a:t>
            </a:r>
            <a:r>
              <a:rPr lang="sv-SE" dirty="0" smtClean="0"/>
              <a:t> from</a:t>
            </a:r>
            <a:br>
              <a:rPr lang="sv-SE" dirty="0" smtClean="0"/>
            </a:br>
            <a:r>
              <a:rPr lang="sv-SE" dirty="0" smtClean="0"/>
              <a:t>The </a:t>
            </a:r>
            <a:r>
              <a:rPr lang="sv-SE" dirty="0" err="1" smtClean="0"/>
              <a:t>Netherlands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6088" y="1628775"/>
            <a:ext cx="8229600" cy="4032250"/>
          </a:xfrm>
        </p:spPr>
        <p:txBody>
          <a:bodyPr rtlCol="0">
            <a:normAutofit fontScale="92500"/>
          </a:bodyPr>
          <a:lstStyle/>
          <a:p>
            <a:pPr marL="531813" indent="-531813" eaLnBrk="1" fontAlgn="auto" hangingPunct="1">
              <a:buFontTx/>
              <a:buBlip>
                <a:blip r:embed="rId2"/>
              </a:buBlip>
              <a:defRPr/>
            </a:pPr>
            <a:r>
              <a:rPr lang="sv-SE" dirty="0" smtClean="0"/>
              <a:t>”Chaos” systems, where patients can choose where to seek care, do better than ”planned” systems;</a:t>
            </a:r>
          </a:p>
          <a:p>
            <a:pPr marL="931863" lvl="1" indent="-531813" eaLnBrk="1" fontAlgn="auto" hangingPunct="1"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/>
            </a:pPr>
            <a:r>
              <a:rPr lang="sv-SE" dirty="0" err="1" smtClean="0"/>
              <a:t>but</a:t>
            </a:r>
            <a:r>
              <a:rPr lang="sv-SE" dirty="0" smtClean="0"/>
              <a:t> ”</a:t>
            </a:r>
            <a:r>
              <a:rPr lang="sv-SE" dirty="0" err="1" smtClean="0"/>
              <a:t>chaos</a:t>
            </a:r>
            <a:r>
              <a:rPr lang="sv-SE" dirty="0" smtClean="0"/>
              <a:t>” </a:t>
            </a:r>
            <a:r>
              <a:rPr lang="sv-SE" dirty="0" err="1" smtClean="0"/>
              <a:t>needs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be </a:t>
            </a:r>
            <a:r>
              <a:rPr lang="sv-SE" dirty="0" err="1" smtClean="0"/>
              <a:t>managed</a:t>
            </a:r>
            <a:r>
              <a:rPr lang="sv-SE" dirty="0" smtClean="0"/>
              <a:t>, and the NL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 </a:t>
            </a:r>
            <a:r>
              <a:rPr lang="sv-SE" dirty="0" err="1" smtClean="0"/>
              <a:t>well</a:t>
            </a:r>
            <a:r>
              <a:rPr lang="sv-SE" dirty="0" smtClean="0"/>
              <a:t>!</a:t>
            </a:r>
          </a:p>
          <a:p>
            <a:pPr marL="531813" indent="-531813" eaLnBrk="1" fontAlgn="auto" hangingPunct="1">
              <a:buFontTx/>
              <a:buBlip>
                <a:blip r:embed="rId2"/>
              </a:buBlip>
              <a:defRPr/>
            </a:pPr>
            <a:r>
              <a:rPr lang="sv-SE" dirty="0" smtClean="0"/>
              <a:t>Choice and </a:t>
            </a:r>
            <a:r>
              <a:rPr lang="sv-SE" dirty="0" err="1" smtClean="0"/>
              <a:t>competition</a:t>
            </a:r>
            <a:r>
              <a:rPr lang="sv-SE" dirty="0" smtClean="0"/>
              <a:t>! </a:t>
            </a:r>
            <a:r>
              <a:rPr lang="sv-SE" sz="2600" dirty="0" smtClean="0"/>
              <a:t>(and </a:t>
            </a:r>
            <a:r>
              <a:rPr lang="sv-SE" sz="2600" dirty="0" err="1" smtClean="0"/>
              <a:t>remember</a:t>
            </a:r>
            <a:r>
              <a:rPr lang="sv-SE" sz="2600" dirty="0" smtClean="0"/>
              <a:t> </a:t>
            </a:r>
            <a:r>
              <a:rPr lang="sv-SE" sz="2600" dirty="0" err="1" smtClean="0"/>
              <a:t>that</a:t>
            </a:r>
            <a:r>
              <a:rPr lang="sv-SE" sz="2600" dirty="0" smtClean="0"/>
              <a:t> </a:t>
            </a:r>
            <a:r>
              <a:rPr lang="sv-SE" sz="2600" dirty="0" err="1" smtClean="0"/>
              <a:t>this</a:t>
            </a:r>
            <a:r>
              <a:rPr lang="sv-SE" sz="2600" dirty="0" smtClean="0"/>
              <a:t> has </a:t>
            </a:r>
            <a:r>
              <a:rPr lang="sv-SE" sz="2600" dirty="0" err="1" smtClean="0"/>
              <a:t>to</a:t>
            </a:r>
            <a:r>
              <a:rPr lang="sv-SE" sz="2600" dirty="0" smtClean="0"/>
              <a:t> </a:t>
            </a:r>
            <a:r>
              <a:rPr lang="sv-SE" sz="2600" dirty="0" err="1" smtClean="0"/>
              <a:t>have</a:t>
            </a:r>
            <a:r>
              <a:rPr lang="sv-SE" sz="2600" dirty="0" smtClean="0"/>
              <a:t> a ”</a:t>
            </a:r>
            <a:r>
              <a:rPr lang="sv-SE" sz="2600" dirty="0" err="1" smtClean="0"/>
              <a:t>grandfather</a:t>
            </a:r>
            <a:r>
              <a:rPr lang="sv-SE" sz="2600" dirty="0" smtClean="0"/>
              <a:t>” </a:t>
            </a:r>
            <a:r>
              <a:rPr lang="sv-SE" sz="2600" dirty="0" err="1" smtClean="0"/>
              <a:t>function</a:t>
            </a:r>
            <a:r>
              <a:rPr lang="sv-SE" sz="2600" dirty="0" smtClean="0"/>
              <a:t> </a:t>
            </a:r>
            <a:r>
              <a:rPr lang="sv-SE" sz="2600" dirty="0" err="1" smtClean="0"/>
              <a:t>managing</a:t>
            </a:r>
            <a:r>
              <a:rPr lang="sv-SE" sz="2600" dirty="0" smtClean="0"/>
              <a:t> the system!)</a:t>
            </a:r>
            <a:endParaRPr lang="sv-S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1124</Words>
  <Application>Microsoft Office PowerPoint</Application>
  <PresentationFormat>On-screen Show (4:3)</PresentationFormat>
  <Paragraphs>181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Euro Health Consumer Index 2014</vt:lpstr>
      <vt:lpstr>   “Health System Performance Assessment: reconciling the measurable with the meaningful”  </vt:lpstr>
      <vt:lpstr>The aging challenge</vt:lpstr>
      <vt:lpstr>About Health Consumer Powerhouse</vt:lpstr>
      <vt:lpstr>EHCI 2014 Important trends</vt:lpstr>
      <vt:lpstr>Slide 6</vt:lpstr>
      <vt:lpstr>EHCI 2014 sub-disciplines</vt:lpstr>
      <vt:lpstr>Slide 8</vt:lpstr>
      <vt:lpstr>What can Europe learn from The Netherlands?</vt:lpstr>
      <vt:lpstr>So what could be the improvement potential for the European Champions? </vt:lpstr>
      <vt:lpstr>Slide 11</vt:lpstr>
      <vt:lpstr>Slide 12</vt:lpstr>
      <vt:lpstr>”Structural Antiquity” Index for healthcare systems</vt:lpstr>
      <vt:lpstr>Savings potential if Dutch healthcare would approach the in/out-patient mix of Sweden</vt:lpstr>
      <vt:lpstr>Slide 15</vt:lpstr>
      <vt:lpstr>Slide 16</vt:lpstr>
      <vt:lpstr>Slide 17</vt:lpstr>
      <vt:lpstr>Slide 18</vt:lpstr>
      <vt:lpstr>Slide 19</vt:lpstr>
      <vt:lpstr>Treatment results keep improving!</vt:lpstr>
      <vt:lpstr>Treatment results keep improving!</vt:lpstr>
      <vt:lpstr>Slide 22</vt:lpstr>
      <vt:lpstr>Slide 23</vt:lpstr>
      <vt:lpstr>Slide 24</vt:lpstr>
      <vt:lpstr>Slide 25</vt:lpstr>
      <vt:lpstr>Restrictivity with new drugs</vt:lpstr>
      <vt:lpstr>England and Scotland have separate National Health Services!!!</vt:lpstr>
      <vt:lpstr>Women should have the right to abortion, but abortion as a contraceptive is not a good idea!</vt:lpstr>
      <vt:lpstr> The 2013 indicator on use of antibiotics</vt:lpstr>
      <vt:lpstr>The 2014 indicator on use of antibiotics – who do we trust?</vt:lpstr>
      <vt:lpstr>”Bismarck Beats Beveridge”</vt:lpstr>
      <vt:lpstr>Slide 32</vt:lpstr>
      <vt:lpstr>Slide 33</vt:lpstr>
      <vt:lpstr>Slide 34</vt:lpstr>
      <vt:lpstr>Why do we not see clearer traces of the financial crisis?</vt:lpstr>
      <vt:lpstr>THANK YOU -  SEE IT ALL ON www.healthpowerhouse.com</vt:lpstr>
      <vt:lpstr>"What is the secret behind the rapid improvement of Macedonian healthcare performance?“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Dalli March 27</dc:title>
  <dc:creator>Johan</dc:creator>
  <cp:lastModifiedBy>Johan Hjertqvist</cp:lastModifiedBy>
  <cp:revision>127</cp:revision>
  <cp:lastPrinted>2013-11-26T08:42:14Z</cp:lastPrinted>
  <dcterms:created xsi:type="dcterms:W3CDTF">2012-03-21T13:34:32Z</dcterms:created>
  <dcterms:modified xsi:type="dcterms:W3CDTF">2015-01-29T17:20:40Z</dcterms:modified>
</cp:coreProperties>
</file>